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8776"/>
  </p:normalViewPr>
  <p:slideViewPr>
    <p:cSldViewPr snapToGrid="0">
      <p:cViewPr varScale="1">
        <p:scale>
          <a:sx n="114" d="100"/>
          <a:sy n="114" d="100"/>
        </p:scale>
        <p:origin x="210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de4449e2c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de4449e2c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0D0D0D"/>
                </a:solidFill>
                <a:latin typeface="Roboto"/>
                <a:ea typeface="Roboto"/>
                <a:cs typeface="Roboto"/>
                <a:sym typeface="Roboto"/>
              </a:rPr>
              <a:t>To analyze the efficiency of a bank’s branch operations and identify areas for improvement, the following steps and methods can be employed:</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Data Collection and Preparation:</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Collect data on key performance indicators (KPIs) such as transaction volumes, customer wait times, service quality,  revenue, and costs.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Ensure data accuracy and completeness through cleaning and validation processes.</a:t>
            </a: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2. Performance Metrics: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Utilize metrics such customer performance scores, average transaction time, cost per transaction, and revenue per employee to assess efficiency.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Benchmark these metrics against industry standards or similar branches.</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3. Data Employment Analysis (DEA)</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Apply DEA to evaluate the efficiency of branches by comparing the input (resources used)l and output (Services provided) of each branch.</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Identify branches operating on the efficiency frontier and those that are not (</a:t>
            </a:r>
            <a:r>
              <a:rPr lang="en" sz="1200" dirty="0" err="1">
                <a:solidFill>
                  <a:srgbClr val="0D0D0D"/>
                </a:solidFill>
                <a:latin typeface="Roboto"/>
                <a:ea typeface="Roboto"/>
                <a:cs typeface="Roboto"/>
                <a:sym typeface="Roboto"/>
              </a:rPr>
              <a:t>Appiahene</a:t>
            </a:r>
            <a:r>
              <a:rPr lang="en" sz="1200" dirty="0">
                <a:solidFill>
                  <a:srgbClr val="0D0D0D"/>
                </a:solidFill>
                <a:latin typeface="Roboto"/>
                <a:ea typeface="Roboto"/>
                <a:cs typeface="Roboto"/>
                <a:sym typeface="Roboto"/>
              </a:rPr>
              <a:t>, 2020)</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4. Statistical Analysis and Machine Learning:</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Use regression analysis to identify factors that significantly impact branch performance.</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Implement machine learning algorithms such as Random Forests or Gradient Boosting Machines to uncover patterns and predict branch performance based on historical data (Met et al, 2024)</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5. Comparative Analysis: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Perform a comparative analysis of branches to identify high-performing and underperforming branches.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Investigate the practices of high-performing branches and consider their implementation in other branches.</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6. Customer Feedback Analysis: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Gather and analyze customer feedback through surveys, social media, and direct interactions.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Use text analysis and sentiment analysis to extract actionable insights from qualitative feedback (</a:t>
            </a:r>
            <a:r>
              <a:rPr lang="en" sz="1200" dirty="0" err="1">
                <a:solidFill>
                  <a:srgbClr val="0D0D0D"/>
                </a:solidFill>
                <a:latin typeface="Roboto"/>
                <a:ea typeface="Roboto"/>
                <a:cs typeface="Roboto"/>
                <a:sym typeface="Roboto"/>
              </a:rPr>
              <a:t>PI.Exchange</a:t>
            </a:r>
            <a:r>
              <a:rPr lang="en" sz="1200" dirty="0">
                <a:solidFill>
                  <a:srgbClr val="0D0D0D"/>
                </a:solidFill>
                <a:latin typeface="Roboto"/>
                <a:ea typeface="Roboto"/>
                <a:cs typeface="Roboto"/>
                <a:sym typeface="Roboto"/>
              </a:rPr>
              <a:t>, 2023)</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7. Operational Audits and Process Mapping:</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Conduct operational audits to review processes and identify bottlenecks or inefficiencies.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Create process maps to visualize workflows and identify areas for streamlining.</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8. Balanced Scorecard:</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Implement a balanced scorecard to provide a comprehensive view of branch performance, considering financial, customer, internal processes, and learning and growth perspectives.</a:t>
            </a:r>
            <a:endParaRPr sz="1200" dirty="0">
              <a:solidFill>
                <a:srgbClr val="0D0D0D"/>
              </a:solidFill>
              <a:latin typeface="Roboto"/>
              <a:ea typeface="Roboto"/>
              <a:cs typeface="Roboto"/>
              <a:sym typeface="Roboto"/>
            </a:endParaRPr>
          </a:p>
          <a:p>
            <a:pPr marL="0" lvl="0" indent="0" algn="l" rtl="0">
              <a:lnSpc>
                <a:spcPct val="115000"/>
              </a:lnSpc>
              <a:spcBef>
                <a:spcPts val="1500"/>
              </a:spcBef>
              <a:spcAft>
                <a:spcPts val="0"/>
              </a:spcAft>
              <a:buNone/>
            </a:pPr>
            <a:r>
              <a:rPr lang="en" sz="1200" dirty="0">
                <a:solidFill>
                  <a:srgbClr val="0D0D0D"/>
                </a:solidFill>
                <a:latin typeface="Roboto"/>
                <a:ea typeface="Roboto"/>
                <a:cs typeface="Roboto"/>
                <a:sym typeface="Roboto"/>
              </a:rPr>
              <a:t>By systematically applying these methods, banks can gain a detailed understanding of branch efficiency and identify specific areas for improvement (Met et al, 2024; </a:t>
            </a:r>
            <a:r>
              <a:rPr lang="en" sz="1200" dirty="0" err="1">
                <a:solidFill>
                  <a:srgbClr val="0D0D0D"/>
                </a:solidFill>
                <a:latin typeface="Roboto"/>
                <a:ea typeface="Roboto"/>
                <a:cs typeface="Roboto"/>
                <a:sym typeface="Roboto"/>
              </a:rPr>
              <a:t>Appiahene</a:t>
            </a:r>
            <a:r>
              <a:rPr lang="en" sz="1200" dirty="0">
                <a:solidFill>
                  <a:srgbClr val="0D0D0D"/>
                </a:solidFill>
                <a:latin typeface="Roboto"/>
                <a:ea typeface="Roboto"/>
                <a:cs typeface="Roboto"/>
                <a:sym typeface="Roboto"/>
              </a:rPr>
              <a:t>, 2020)</a:t>
            </a:r>
            <a:endParaRPr sz="1200" dirty="0">
              <a:solidFill>
                <a:srgbClr val="0D0D0D"/>
              </a:solidFill>
              <a:highlight>
                <a:srgbClr val="FFFFFF"/>
              </a:highlight>
              <a:latin typeface="Roboto"/>
              <a:ea typeface="Roboto"/>
              <a:cs typeface="Roboto"/>
              <a:sym typeface="Roboto"/>
            </a:endParaRPr>
          </a:p>
          <a:p>
            <a:pPr marL="0" lvl="0" indent="0" algn="l" rtl="0">
              <a:spcBef>
                <a:spcPts val="1500"/>
              </a:spcBef>
              <a:spcAft>
                <a:spcPts val="0"/>
              </a:spcAft>
              <a:buNone/>
            </a:pPr>
            <a:endParaRPr sz="1200" dirty="0">
              <a:solidFill>
                <a:schemeClr val="dk1"/>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de4449e2c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de4449e2c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0D0D0D"/>
                </a:solidFill>
                <a:latin typeface="Roboto"/>
                <a:ea typeface="Roboto"/>
                <a:cs typeface="Roboto"/>
                <a:sym typeface="Roboto"/>
              </a:rPr>
              <a:t>Employee performance plays a critical role in the overall performance of a bank’s branch. Effective employees can help reduce transaction time and realize better and </a:t>
            </a:r>
            <a:r>
              <a:rPr lang="en" sz="1200" dirty="0" err="1">
                <a:solidFill>
                  <a:srgbClr val="0D0D0D"/>
                </a:solidFill>
                <a:latin typeface="Roboto"/>
                <a:ea typeface="Roboto"/>
                <a:cs typeface="Roboto"/>
                <a:sym typeface="Roboto"/>
              </a:rPr>
              <a:t>happ</a:t>
            </a:r>
            <a:r>
              <a:rPr lang="en-GB" sz="1200" dirty="0" err="1">
                <a:solidFill>
                  <a:srgbClr val="0D0D0D"/>
                </a:solidFill>
                <a:latin typeface="Roboto"/>
                <a:ea typeface="Roboto"/>
                <a:cs typeface="Roboto"/>
                <a:sym typeface="Roboto"/>
              </a:rPr>
              <a:t>ier</a:t>
            </a:r>
            <a:r>
              <a:rPr lang="en" sz="1200" dirty="0">
                <a:solidFill>
                  <a:srgbClr val="0D0D0D"/>
                </a:solidFill>
                <a:latin typeface="Roboto"/>
                <a:ea typeface="Roboto"/>
                <a:cs typeface="Roboto"/>
                <a:sym typeface="Roboto"/>
              </a:rPr>
              <a:t> customers. Here are key ways employee performance impacts branch performance and how analytics can be used to optimize it:</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Customer Service Quality: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Employees who perform well deliver better customer service, leading to higher customer satisfaction and loyalty. Good customer service can differentiate a branch in </a:t>
            </a:r>
            <a:r>
              <a:rPr lang="en-GB" sz="1200" dirty="0">
                <a:solidFill>
                  <a:srgbClr val="0D0D0D"/>
                </a:solidFill>
                <a:latin typeface="Roboto"/>
                <a:ea typeface="Roboto"/>
                <a:cs typeface="Roboto"/>
                <a:sym typeface="Roboto"/>
              </a:rPr>
              <a:t>a </a:t>
            </a:r>
            <a:r>
              <a:rPr lang="en" sz="1200" dirty="0">
                <a:solidFill>
                  <a:srgbClr val="0D0D0D"/>
                </a:solidFill>
                <a:latin typeface="Roboto"/>
                <a:ea typeface="Roboto"/>
                <a:cs typeface="Roboto"/>
                <a:sym typeface="Roboto"/>
              </a:rPr>
              <a:t>competitive market.</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Analytics can track customer feedback and satisfaction scores to identify areas where employees excel or need improvement (Ibrahim, 2021).</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2. Operational Efficiency: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High-performing employees complete tasks more efficiently, reducing time and improving service delivery. This efficiency can lead to cost savings and increased productivity.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Time-motion studies and transaction analysis can highlight inefficiencies and optimize employee workflows (</a:t>
            </a:r>
            <a:r>
              <a:rPr lang="en" sz="1200" dirty="0" err="1">
                <a:solidFill>
                  <a:srgbClr val="0D0D0D"/>
                </a:solidFill>
                <a:latin typeface="Roboto"/>
                <a:ea typeface="Roboto"/>
                <a:cs typeface="Roboto"/>
                <a:sym typeface="Roboto"/>
              </a:rPr>
              <a:t>Suntellis</a:t>
            </a:r>
            <a:r>
              <a:rPr lang="en" sz="1200" dirty="0">
                <a:solidFill>
                  <a:srgbClr val="0D0D0D"/>
                </a:solidFill>
                <a:latin typeface="Roboto"/>
                <a:ea typeface="Roboto"/>
                <a:cs typeface="Roboto"/>
                <a:sym typeface="Roboto"/>
              </a:rPr>
              <a:t>, 2024).</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3. Sales and Revenue:</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Employees who are skilled at cross-selling and upselling can significantly boost a branch’s revenue. Performance metrics can be analyzed to identify top performers a</a:t>
            </a:r>
            <a:r>
              <a:rPr lang="en-GB" sz="1200" dirty="0" err="1">
                <a:solidFill>
                  <a:srgbClr val="0D0D0D"/>
                </a:solidFill>
                <a:latin typeface="Roboto"/>
                <a:ea typeface="Roboto"/>
                <a:cs typeface="Roboto"/>
                <a:sym typeface="Roboto"/>
              </a:rPr>
              <a:t>nd</a:t>
            </a:r>
            <a:r>
              <a:rPr lang="en" sz="1200" dirty="0">
                <a:solidFill>
                  <a:srgbClr val="0D0D0D"/>
                </a:solidFill>
                <a:latin typeface="Roboto"/>
                <a:ea typeface="Roboto"/>
                <a:cs typeface="Roboto"/>
                <a:sym typeface="Roboto"/>
              </a:rPr>
              <a:t> replicate their strategies across the branch network.</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Sales analytics can provide insights into which employees drive the most revenue and help set realistic performance targets (</a:t>
            </a:r>
            <a:r>
              <a:rPr lang="en" sz="1200" dirty="0" err="1">
                <a:solidFill>
                  <a:srgbClr val="0D0D0D"/>
                </a:solidFill>
                <a:latin typeface="Roboto"/>
                <a:ea typeface="Roboto"/>
                <a:cs typeface="Roboto"/>
                <a:sym typeface="Roboto"/>
              </a:rPr>
              <a:t>Macrothink</a:t>
            </a:r>
            <a:r>
              <a:rPr lang="en" sz="1200" dirty="0">
                <a:solidFill>
                  <a:srgbClr val="0D0D0D"/>
                </a:solidFill>
                <a:latin typeface="Roboto"/>
                <a:ea typeface="Roboto"/>
                <a:cs typeface="Roboto"/>
                <a:sym typeface="Roboto"/>
              </a:rPr>
              <a:t>, 2019).</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4. Employee Engagement and Retention:</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Engaged and motivated employees are more likely to stay with the company, reducing turnover and the associated costs of hiring and training new staff.</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Employee engagement surveys and performance reviews can be analyzed to understand the factors contributing to high performance and job satisfaction (Ibrahim, 2021).</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5. Training and Development:</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Identifying skill gaps through performance data allows targeted training programs, ensuring employees are well-equipped to meet customer needs and branch goals.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Analytics can assess the effectiveness of training programs by comparing performance metrics before and after training sessions (</a:t>
            </a:r>
            <a:r>
              <a:rPr lang="en" sz="1200" dirty="0" err="1">
                <a:solidFill>
                  <a:srgbClr val="0D0D0D"/>
                </a:solidFill>
                <a:latin typeface="Roboto"/>
                <a:ea typeface="Roboto"/>
                <a:cs typeface="Roboto"/>
                <a:sym typeface="Roboto"/>
              </a:rPr>
              <a:t>Appiahene</a:t>
            </a:r>
            <a:r>
              <a:rPr lang="en" sz="1200" dirty="0">
                <a:solidFill>
                  <a:srgbClr val="0D0D0D"/>
                </a:solidFill>
                <a:latin typeface="Roboto"/>
                <a:ea typeface="Roboto"/>
                <a:cs typeface="Roboto"/>
                <a:sym typeface="Roboto"/>
              </a:rPr>
              <a:t>, 2020).</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de4449e2c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de4449e2c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None/>
            </a:pPr>
            <a:r>
              <a:rPr lang="en" sz="1200" dirty="0">
                <a:solidFill>
                  <a:srgbClr val="0D0D0D"/>
                </a:solidFill>
                <a:latin typeface="Roboto"/>
                <a:ea typeface="Roboto"/>
                <a:cs typeface="Roboto"/>
                <a:sym typeface="Roboto"/>
              </a:rPr>
              <a:t>1. Performance Dashboards:</a:t>
            </a:r>
            <a:endParaRPr sz="1200" dirty="0">
              <a:solidFill>
                <a:srgbClr val="0D0D0D"/>
              </a:solidFill>
              <a:latin typeface="Roboto"/>
              <a:ea typeface="Roboto"/>
              <a:cs typeface="Roboto"/>
              <a:sym typeface="Roboto"/>
            </a:endParaRPr>
          </a:p>
          <a:p>
            <a:pPr marL="457200" lvl="0" indent="-304800" algn="l" rtl="0">
              <a:lnSpc>
                <a:spcPct val="160000"/>
              </a:lnSpc>
              <a:spcBef>
                <a:spcPts val="14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Implement real-time performance dashboards that track key metrics such as transaction times, customer feedback, and sales performance. These dashboards provide managers with instant insights into employee performance (Deluxe, 2024).</a:t>
            </a:r>
            <a:endParaRPr sz="1200" dirty="0">
              <a:solidFill>
                <a:srgbClr val="0D0D0D"/>
              </a:solidFill>
              <a:latin typeface="Roboto"/>
              <a:ea typeface="Roboto"/>
              <a:cs typeface="Roboto"/>
              <a:sym typeface="Roboto"/>
            </a:endParaRPr>
          </a:p>
          <a:p>
            <a:pPr marL="0" lvl="0" indent="0" algn="l" rtl="0">
              <a:lnSpc>
                <a:spcPct val="160000"/>
              </a:lnSpc>
              <a:spcBef>
                <a:spcPts val="1400"/>
              </a:spcBef>
              <a:spcAft>
                <a:spcPts val="0"/>
              </a:spcAft>
              <a:buNone/>
            </a:pPr>
            <a:r>
              <a:rPr lang="en" sz="1200" dirty="0">
                <a:solidFill>
                  <a:srgbClr val="0D0D0D"/>
                </a:solidFill>
                <a:latin typeface="Roboto"/>
                <a:ea typeface="Roboto"/>
                <a:cs typeface="Roboto"/>
                <a:sym typeface="Roboto"/>
              </a:rPr>
              <a:t>2. Predictive Analytics:</a:t>
            </a:r>
            <a:endParaRPr sz="1200" dirty="0">
              <a:solidFill>
                <a:srgbClr val="0D0D0D"/>
              </a:solidFill>
              <a:latin typeface="Roboto"/>
              <a:ea typeface="Roboto"/>
              <a:cs typeface="Roboto"/>
              <a:sym typeface="Roboto"/>
            </a:endParaRPr>
          </a:p>
          <a:p>
            <a:pPr marL="457200" lvl="0" indent="-304800" algn="l" rtl="0">
              <a:lnSpc>
                <a:spcPct val="160000"/>
              </a:lnSpc>
              <a:spcBef>
                <a:spcPts val="14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Use predictive models to forecast employee performance based on historical data. This can help in setting realistic targets and identifying potential performance issues before they escalate (Cameron, 2023).</a:t>
            </a:r>
            <a:endParaRPr sz="1200" dirty="0">
              <a:solidFill>
                <a:srgbClr val="0D0D0D"/>
              </a:solidFill>
              <a:latin typeface="Roboto"/>
              <a:ea typeface="Roboto"/>
              <a:cs typeface="Roboto"/>
              <a:sym typeface="Roboto"/>
            </a:endParaRPr>
          </a:p>
          <a:p>
            <a:pPr marL="0" lvl="0" indent="0" algn="l" rtl="0">
              <a:lnSpc>
                <a:spcPct val="160000"/>
              </a:lnSpc>
              <a:spcBef>
                <a:spcPts val="1400"/>
              </a:spcBef>
              <a:spcAft>
                <a:spcPts val="0"/>
              </a:spcAft>
              <a:buNone/>
            </a:pPr>
            <a:r>
              <a:rPr lang="en" sz="1200" dirty="0">
                <a:solidFill>
                  <a:srgbClr val="0D0D0D"/>
                </a:solidFill>
                <a:latin typeface="Roboto"/>
                <a:ea typeface="Roboto"/>
                <a:cs typeface="Roboto"/>
                <a:sym typeface="Roboto"/>
              </a:rPr>
              <a:t>3. Behavioral Analytics:</a:t>
            </a:r>
            <a:endParaRPr sz="1200" dirty="0">
              <a:solidFill>
                <a:srgbClr val="0D0D0D"/>
              </a:solidFill>
              <a:latin typeface="Roboto"/>
              <a:ea typeface="Roboto"/>
              <a:cs typeface="Roboto"/>
              <a:sym typeface="Roboto"/>
            </a:endParaRPr>
          </a:p>
          <a:p>
            <a:pPr marL="457200" lvl="0" indent="-304800" algn="l" rtl="0">
              <a:lnSpc>
                <a:spcPct val="160000"/>
              </a:lnSpc>
              <a:spcBef>
                <a:spcPts val="14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Analyze behavioral data to understand how different factors (e.g., work environment, team dynamics) influence employee performance. This helps in creating a conducive work environment that maximizes productivity (Paulus and </a:t>
            </a:r>
            <a:r>
              <a:rPr lang="en" sz="1200" dirty="0" err="1">
                <a:solidFill>
                  <a:srgbClr val="0D0D0D"/>
                </a:solidFill>
                <a:latin typeface="Roboto"/>
                <a:ea typeface="Roboto"/>
                <a:cs typeface="Roboto"/>
                <a:sym typeface="Roboto"/>
              </a:rPr>
              <a:t>Endang</a:t>
            </a:r>
            <a:r>
              <a:rPr lang="en" sz="1200" dirty="0">
                <a:solidFill>
                  <a:srgbClr val="0D0D0D"/>
                </a:solidFill>
                <a:latin typeface="Roboto"/>
                <a:ea typeface="Roboto"/>
                <a:cs typeface="Roboto"/>
                <a:sym typeface="Roboto"/>
              </a:rPr>
              <a:t>, 2019).</a:t>
            </a:r>
            <a:endParaRPr sz="1200" dirty="0">
              <a:solidFill>
                <a:srgbClr val="0D0D0D"/>
              </a:solidFill>
              <a:latin typeface="Roboto"/>
              <a:ea typeface="Roboto"/>
              <a:cs typeface="Roboto"/>
              <a:sym typeface="Roboto"/>
            </a:endParaRPr>
          </a:p>
          <a:p>
            <a:pPr marL="0" lvl="0" indent="0" algn="l" rtl="0">
              <a:lnSpc>
                <a:spcPct val="160000"/>
              </a:lnSpc>
              <a:spcBef>
                <a:spcPts val="1400"/>
              </a:spcBef>
              <a:spcAft>
                <a:spcPts val="0"/>
              </a:spcAft>
              <a:buClr>
                <a:schemeClr val="dk1"/>
              </a:buClr>
              <a:buSzPts val="1100"/>
              <a:buFont typeface="Arial"/>
              <a:buNone/>
            </a:pPr>
            <a:r>
              <a:rPr lang="en" sz="1200" dirty="0">
                <a:solidFill>
                  <a:srgbClr val="0D0D0D"/>
                </a:solidFill>
                <a:latin typeface="Roboto"/>
                <a:ea typeface="Roboto"/>
                <a:cs typeface="Roboto"/>
                <a:sym typeface="Roboto"/>
              </a:rPr>
              <a:t>By leveraging analytics, banks can gain a comprehensive understanding of employee performance and implement strategies to optimize it, ultimately enhancing the overall performance of the branch.</a:t>
            </a:r>
            <a:endParaRPr sz="1200" dirty="0">
              <a:solidFill>
                <a:srgbClr val="0D0D0D"/>
              </a:solidFill>
              <a:highlight>
                <a:srgbClr val="FFFFFF"/>
              </a:highlight>
              <a:latin typeface="Roboto"/>
              <a:ea typeface="Roboto"/>
              <a:cs typeface="Roboto"/>
              <a:sym typeface="Roboto"/>
            </a:endParaRPr>
          </a:p>
          <a:p>
            <a:pPr marL="0" lvl="0" indent="0" algn="l" rtl="0">
              <a:spcBef>
                <a:spcPts val="400"/>
              </a:spcBef>
              <a:spcAft>
                <a:spcPts val="0"/>
              </a:spcAft>
              <a:buNone/>
            </a:pPr>
            <a:endParaRPr sz="1200"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de4449e2c8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de4449e2c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sz="1200" dirty="0">
                <a:solidFill>
                  <a:srgbClr val="0D0D0D"/>
                </a:solidFill>
                <a:latin typeface="Roboto"/>
                <a:ea typeface="Roboto"/>
                <a:cs typeface="Roboto"/>
                <a:sym typeface="Roboto"/>
              </a:rPr>
              <a:t>Business analytics can be effectively used to assess the impact of marketing and promotional efforts on a bank’s branch performance through various methods: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Transaction Analysis: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Analyzing transactional data helps in identifying patterns and trends in customer behavior. For instance, spikes in account openings or transactions can be linked to specific marketing campaigns, helping measure their effectiveness (</a:t>
            </a:r>
            <a:r>
              <a:rPr lang="en" sz="1200" dirty="0" err="1">
                <a:solidFill>
                  <a:srgbClr val="0D0D0D"/>
                </a:solidFill>
                <a:latin typeface="Roboto"/>
                <a:ea typeface="Roboto"/>
                <a:cs typeface="Roboto"/>
                <a:sym typeface="Roboto"/>
              </a:rPr>
              <a:t>FasterCapital</a:t>
            </a:r>
            <a:r>
              <a:rPr lang="en" sz="1200" dirty="0">
                <a:solidFill>
                  <a:srgbClr val="0D0D0D"/>
                </a:solidFill>
                <a:latin typeface="Roboto"/>
                <a:ea typeface="Roboto"/>
                <a:cs typeface="Roboto"/>
                <a:sym typeface="Roboto"/>
              </a:rPr>
              <a:t>, 2024)</a:t>
            </a:r>
            <a:endParaRPr sz="1200" dirty="0">
              <a:solidFill>
                <a:srgbClr val="0D0D0D"/>
              </a:solidFill>
              <a:latin typeface="Roboto"/>
              <a:ea typeface="Roboto"/>
              <a:cs typeface="Roboto"/>
              <a:sym typeface="Roboto"/>
            </a:endParaRPr>
          </a:p>
          <a:p>
            <a:pPr marL="457200" lvl="0" indent="0" algn="l" rtl="0">
              <a:lnSpc>
                <a:spcPct val="115000"/>
              </a:lnSpc>
              <a:spcBef>
                <a:spcPts val="1500"/>
              </a:spcBef>
              <a:spcAft>
                <a:spcPts val="0"/>
              </a:spcAft>
              <a:buNone/>
            </a:pPr>
            <a:endParaRPr sz="1200" dirty="0">
              <a:solidFill>
                <a:srgbClr val="0D0D0D"/>
              </a:solidFill>
              <a:latin typeface="Roboto"/>
              <a:ea typeface="Roboto"/>
              <a:cs typeface="Roboto"/>
              <a:sym typeface="Roboto"/>
            </a:endParaRPr>
          </a:p>
          <a:p>
            <a:pPr marL="152400" lvl="0" indent="0" algn="l" rtl="0">
              <a:lnSpc>
                <a:spcPct val="115000"/>
              </a:lnSpc>
              <a:spcBef>
                <a:spcPts val="150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2. Customer Segmentation:</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Segmenting customers based on demographics, transaction history, and response to promotions enables targeted marketing efforts. This segmentation can reveal which segments respond best to certain promotional strategies, theory optimizing marketing spend (Paulus and </a:t>
            </a:r>
            <a:r>
              <a:rPr lang="en" sz="1200" dirty="0" err="1">
                <a:solidFill>
                  <a:srgbClr val="0D0D0D"/>
                </a:solidFill>
                <a:latin typeface="Roboto"/>
                <a:ea typeface="Roboto"/>
                <a:cs typeface="Roboto"/>
                <a:sym typeface="Roboto"/>
              </a:rPr>
              <a:t>Endang</a:t>
            </a:r>
            <a:r>
              <a:rPr lang="en" sz="1200" dirty="0">
                <a:solidFill>
                  <a:srgbClr val="0D0D0D"/>
                </a:solidFill>
                <a:latin typeface="Roboto"/>
                <a:ea typeface="Roboto"/>
                <a:cs typeface="Roboto"/>
                <a:sym typeface="Roboto"/>
              </a:rPr>
              <a:t>, 2019)</a:t>
            </a:r>
            <a:endParaRPr sz="1200" dirty="0">
              <a:solidFill>
                <a:srgbClr val="0D0D0D"/>
              </a:solidFill>
              <a:latin typeface="Roboto"/>
              <a:ea typeface="Roboto"/>
              <a:cs typeface="Roboto"/>
              <a:sym typeface="Roboto"/>
            </a:endParaRPr>
          </a:p>
          <a:p>
            <a:pPr marL="914400" lvl="0" indent="0" algn="l" rtl="0">
              <a:lnSpc>
                <a:spcPct val="115000"/>
              </a:lnSpc>
              <a:spcBef>
                <a:spcPts val="1500"/>
              </a:spcBef>
              <a:spcAft>
                <a:spcPts val="0"/>
              </a:spcAft>
              <a:buNone/>
            </a:pPr>
            <a:endParaRPr sz="1200" dirty="0">
              <a:solidFill>
                <a:srgbClr val="0D0D0D"/>
              </a:solidFill>
              <a:latin typeface="Roboto"/>
              <a:ea typeface="Roboto"/>
              <a:cs typeface="Roboto"/>
              <a:sym typeface="Roboto"/>
            </a:endParaRPr>
          </a:p>
          <a:p>
            <a:pPr marL="152400" lvl="0" indent="0" algn="l" rtl="0">
              <a:lnSpc>
                <a:spcPct val="115000"/>
              </a:lnSpc>
              <a:spcBef>
                <a:spcPts val="150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3. Sales and Revenue Metrics: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By tracking sales and revenue before, during and after marketing campaigns, banks can directly correlate promotional efforts with financial performance. This analysis can include metrics such as new accounts opened, loan applications, and product cross-sell rates (</a:t>
            </a:r>
            <a:r>
              <a:rPr lang="en" sz="1200" dirty="0" err="1">
                <a:solidFill>
                  <a:srgbClr val="0D0D0D"/>
                </a:solidFill>
                <a:latin typeface="Roboto"/>
                <a:ea typeface="Roboto"/>
                <a:cs typeface="Roboto"/>
                <a:sym typeface="Roboto"/>
              </a:rPr>
              <a:t>iProjectDownload</a:t>
            </a:r>
            <a:r>
              <a:rPr lang="en" sz="1200" dirty="0">
                <a:solidFill>
                  <a:srgbClr val="0D0D0D"/>
                </a:solidFill>
                <a:latin typeface="Roboto"/>
                <a:ea typeface="Roboto"/>
                <a:cs typeface="Roboto"/>
                <a:sym typeface="Roboto"/>
              </a:rPr>
              <a:t>, 2024).</a:t>
            </a:r>
            <a:endParaRPr sz="1200" dirty="0">
              <a:solidFill>
                <a:srgbClr val="0D0D0D"/>
              </a:solidFill>
              <a:latin typeface="Roboto"/>
              <a:ea typeface="Roboto"/>
              <a:cs typeface="Roboto"/>
              <a:sym typeface="Roboto"/>
            </a:endParaRPr>
          </a:p>
          <a:p>
            <a:pPr marL="457200" lvl="0" indent="0" algn="l" rtl="0">
              <a:lnSpc>
                <a:spcPct val="115000"/>
              </a:lnSpc>
              <a:spcBef>
                <a:spcPts val="1500"/>
              </a:spcBef>
              <a:spcAft>
                <a:spcPts val="0"/>
              </a:spcAft>
              <a:buNone/>
            </a:pPr>
            <a:endParaRPr sz="1200" dirty="0">
              <a:solidFill>
                <a:srgbClr val="0D0D0D"/>
              </a:solidFill>
              <a:latin typeface="Roboto"/>
              <a:ea typeface="Roboto"/>
              <a:cs typeface="Roboto"/>
              <a:sym typeface="Roboto"/>
            </a:endParaRPr>
          </a:p>
          <a:p>
            <a:pPr marL="152400" lvl="0" indent="0" algn="l" rtl="0">
              <a:lnSpc>
                <a:spcPct val="115000"/>
              </a:lnSpc>
              <a:spcBef>
                <a:spcPts val="150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4. Customer Feedback and Sentiment Analysis: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Collecting and analyzing  customer feedback through surveys and social media can provide insights into customer perceptions of marketing campaigns. Sentiment analysis tools can quantify positive, negative, and neutral sentiments to evaluate the impact of promotions (Academia. Edu, 2024).</a:t>
            </a:r>
            <a:endParaRPr sz="1200" dirty="0">
              <a:solidFill>
                <a:srgbClr val="0D0D0D"/>
              </a:solidFill>
              <a:latin typeface="Roboto"/>
              <a:ea typeface="Roboto"/>
              <a:cs typeface="Roboto"/>
              <a:sym typeface="Roboto"/>
            </a:endParaRPr>
          </a:p>
          <a:p>
            <a:pPr marL="0" lvl="0" indent="0" algn="l" rtl="0">
              <a:lnSpc>
                <a:spcPct val="115000"/>
              </a:lnSpc>
              <a:spcBef>
                <a:spcPts val="1500"/>
              </a:spcBef>
              <a:spcAft>
                <a:spcPts val="0"/>
              </a:spcAft>
              <a:buNone/>
            </a:pPr>
            <a:endParaRPr sz="1200" dirty="0">
              <a:solidFill>
                <a:srgbClr val="0D0D0D"/>
              </a:solidFill>
              <a:latin typeface="Roboto"/>
              <a:ea typeface="Roboto"/>
              <a:cs typeface="Roboto"/>
              <a:sym typeface="Roboto"/>
            </a:endParaRPr>
          </a:p>
          <a:p>
            <a:pPr marL="152400" lvl="0" indent="0" algn="l" rtl="0">
              <a:lnSpc>
                <a:spcPct val="115000"/>
              </a:lnSpc>
              <a:spcBef>
                <a:spcPts val="150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5. Performance Dashboards: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Implementing performance dashboards that integrate various data sources provides real-time insights into the effectiveness of marketing efforts. Thesis dashboards can track key performance indicators (KPIs) such as customer acquisition cost, conversion rates, and customer lifetime value (Deluxe, 2024).</a:t>
            </a:r>
            <a:endParaRPr sz="1200" dirty="0">
              <a:solidFill>
                <a:srgbClr val="0D0D0D"/>
              </a:solidFill>
              <a:latin typeface="Roboto"/>
              <a:ea typeface="Roboto"/>
              <a:cs typeface="Roboto"/>
              <a:sym typeface="Roboto"/>
            </a:endParaRPr>
          </a:p>
          <a:p>
            <a:pPr marL="457200" lvl="0" indent="0" algn="l" rtl="0">
              <a:lnSpc>
                <a:spcPct val="115000"/>
              </a:lnSpc>
              <a:spcBef>
                <a:spcPts val="1500"/>
              </a:spcBef>
              <a:spcAft>
                <a:spcPts val="0"/>
              </a:spcAft>
              <a:buNone/>
            </a:pPr>
            <a:endParaRPr sz="1200" dirty="0">
              <a:solidFill>
                <a:srgbClr val="0D0D0D"/>
              </a:solidFill>
              <a:latin typeface="Roboto"/>
              <a:ea typeface="Roboto"/>
              <a:cs typeface="Roboto"/>
              <a:sym typeface="Roboto"/>
            </a:endParaRPr>
          </a:p>
          <a:p>
            <a:pPr marL="152400" lvl="0" indent="0" algn="l" rtl="0">
              <a:lnSpc>
                <a:spcPct val="115000"/>
              </a:lnSpc>
              <a:spcBef>
                <a:spcPts val="150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6. Predictive Analytics:</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Using predictive analytics to forecast the potential impact of future marketing campaigns based on historical data helps in making informed decisions. Predictive models can estimate the likely increase in customer engagement and revenue from upcoming promotions (Cameron, 2023).</a:t>
            </a:r>
            <a:endParaRPr sz="1200" dirty="0">
              <a:solidFill>
                <a:srgbClr val="0D0D0D"/>
              </a:solidFill>
              <a:latin typeface="Roboto"/>
              <a:ea typeface="Roboto"/>
              <a:cs typeface="Roboto"/>
              <a:sym typeface="Roboto"/>
            </a:endParaRPr>
          </a:p>
          <a:p>
            <a:pPr marL="0" lvl="0" indent="0" algn="l" rtl="0">
              <a:lnSpc>
                <a:spcPct val="115000"/>
              </a:lnSpc>
              <a:spcBef>
                <a:spcPts val="1500"/>
              </a:spcBef>
              <a:spcAft>
                <a:spcPts val="0"/>
              </a:spcAft>
              <a:buNone/>
            </a:pPr>
            <a:r>
              <a:rPr lang="en" sz="1200" dirty="0">
                <a:solidFill>
                  <a:srgbClr val="0D0D0D"/>
                </a:solidFill>
                <a:latin typeface="Roboto"/>
                <a:ea typeface="Roboto"/>
                <a:cs typeface="Roboto"/>
                <a:sym typeface="Roboto"/>
              </a:rPr>
              <a:t>By leveraging these business analytics techniques, banks can gain a comprehensive understanding of how their marketing and promotional efforts influence branch performance , allowing them to optimize strategies for better outcomes.</a:t>
            </a:r>
            <a:endParaRPr sz="1200" dirty="0">
              <a:solidFill>
                <a:srgbClr val="0D0D0D"/>
              </a:solidFill>
              <a:highlight>
                <a:srgbClr val="FFFFFF"/>
              </a:highlight>
              <a:latin typeface="Roboto"/>
              <a:ea typeface="Roboto"/>
              <a:cs typeface="Roboto"/>
              <a:sym typeface="Roboto"/>
            </a:endParaRPr>
          </a:p>
          <a:p>
            <a:pPr marL="0" lvl="0" indent="0" algn="l" rtl="0">
              <a:spcBef>
                <a:spcPts val="150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de4449e2c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de4449e2c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Data Privacy and Security: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Collecting and analyzing vast amounts of customer data can lead to privacy breaches and data security risks.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Mitigation: Implement robust encryption, access controls, and comply with data protection regulations</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2.    Bias and Fairness: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Algorithms may inadvertently perpetuate biases present in historical data, leading to unfair treatment of certain customer groups.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Mitigation: Regularly audit and test algorithms for bias, and use diverse datasets for training models (Cameron, 2023).</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3.    Transparency and Accountability:</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Lack of transparency in how decisions are made by predictive models can reduce trust among customers and stakeholders.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Mitigation: Use explainable AI techniques and communicate how data </a:t>
            </a:r>
            <a:r>
              <a:rPr lang="en" sz="1200" dirty="0" err="1">
                <a:solidFill>
                  <a:srgbClr val="0D0D0D"/>
                </a:solidFill>
                <a:latin typeface="Roboto"/>
                <a:ea typeface="Roboto"/>
                <a:cs typeface="Roboto"/>
                <a:sym typeface="Roboto"/>
              </a:rPr>
              <a:t>i</a:t>
            </a:r>
            <a:r>
              <a:rPr lang="en-GB" sz="1200" dirty="0">
                <a:solidFill>
                  <a:srgbClr val="0D0D0D"/>
                </a:solidFill>
                <a:latin typeface="Roboto"/>
                <a:ea typeface="Roboto"/>
                <a:cs typeface="Roboto"/>
                <a:sym typeface="Roboto"/>
              </a:rPr>
              <a:t>s</a:t>
            </a:r>
            <a:r>
              <a:rPr lang="en" sz="1200" dirty="0">
                <a:solidFill>
                  <a:srgbClr val="0D0D0D"/>
                </a:solidFill>
                <a:latin typeface="Roboto"/>
                <a:ea typeface="Roboto"/>
                <a:cs typeface="Roboto"/>
                <a:sym typeface="Roboto"/>
              </a:rPr>
              <a:t> used and decisions are made (</a:t>
            </a:r>
            <a:r>
              <a:rPr lang="en" sz="1200" dirty="0" err="1">
                <a:solidFill>
                  <a:srgbClr val="0D0D0D"/>
                </a:solidFill>
                <a:latin typeface="Roboto"/>
                <a:ea typeface="Roboto"/>
                <a:cs typeface="Roboto"/>
                <a:sym typeface="Roboto"/>
              </a:rPr>
              <a:t>Fastercapital</a:t>
            </a:r>
            <a:r>
              <a:rPr lang="en" sz="1200" dirty="0">
                <a:solidFill>
                  <a:srgbClr val="0D0D0D"/>
                </a:solidFill>
                <a:latin typeface="Roboto"/>
                <a:ea typeface="Roboto"/>
                <a:cs typeface="Roboto"/>
                <a:sym typeface="Roboto"/>
              </a:rPr>
              <a:t>, 2024).</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4.    Operational Risk:</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GB" sz="1200" dirty="0">
                <a:solidFill>
                  <a:srgbClr val="0D0D0D"/>
                </a:solidFill>
                <a:latin typeface="Roboto"/>
                <a:ea typeface="Roboto"/>
                <a:cs typeface="Roboto"/>
                <a:sym typeface="Roboto"/>
              </a:rPr>
              <a:t>More </a:t>
            </a:r>
            <a:r>
              <a:rPr lang="en" sz="1200" dirty="0">
                <a:solidFill>
                  <a:srgbClr val="0D0D0D"/>
                </a:solidFill>
                <a:latin typeface="Roboto"/>
                <a:ea typeface="Roboto"/>
                <a:cs typeface="Roboto"/>
                <a:sym typeface="Roboto"/>
              </a:rPr>
              <a:t>reliance on analytics can lead to operational risks if data quality issues or system failures occur.</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Mitigation: Maintain data quality standards and have contingency plans for system outage</a:t>
            </a:r>
            <a:r>
              <a:rPr lang="en-GB" sz="1200" dirty="0">
                <a:solidFill>
                  <a:srgbClr val="0D0D0D"/>
                </a:solidFill>
                <a:latin typeface="Roboto"/>
                <a:ea typeface="Roboto"/>
                <a:cs typeface="Roboto"/>
                <a:sym typeface="Roboto"/>
              </a:rPr>
              <a:t>s</a:t>
            </a:r>
            <a:r>
              <a:rPr lang="en" sz="1200" dirty="0">
                <a:solidFill>
                  <a:srgbClr val="0D0D0D"/>
                </a:solidFill>
                <a:latin typeface="Roboto"/>
                <a:ea typeface="Roboto"/>
                <a:cs typeface="Roboto"/>
                <a:sym typeface="Roboto"/>
              </a:rPr>
              <a:t> (Deluxe, 2024).</a:t>
            </a:r>
            <a:endParaRPr sz="1200" dirty="0">
              <a:solidFill>
                <a:srgbClr val="0D0D0D"/>
              </a:solidFill>
              <a:latin typeface="Roboto"/>
              <a:ea typeface="Roboto"/>
              <a:cs typeface="Roboto"/>
              <a:sym typeface="Roboto"/>
            </a:endParaRPr>
          </a:p>
          <a:p>
            <a:pPr marL="152400" lvl="0" indent="0" algn="l" rtl="0">
              <a:lnSpc>
                <a:spcPct val="115000"/>
              </a:lnSpc>
              <a:spcBef>
                <a:spcPts val="0"/>
              </a:spcBef>
              <a:spcAft>
                <a:spcPts val="0"/>
              </a:spcAft>
              <a:buClr>
                <a:srgbClr val="0D0D0D"/>
              </a:buClr>
              <a:buSzPts val="1200"/>
              <a:buFont typeface="Roboto"/>
              <a:buNone/>
            </a:pPr>
            <a:r>
              <a:rPr lang="en" sz="1200" dirty="0">
                <a:solidFill>
                  <a:srgbClr val="0D0D0D"/>
                </a:solidFill>
                <a:latin typeface="Roboto"/>
                <a:ea typeface="Roboto"/>
                <a:cs typeface="Roboto"/>
                <a:sym typeface="Roboto"/>
              </a:rPr>
              <a:t>5.    Ethical Concerns: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Ethical dilemmas may arise from using personal data for profit-driven analysis without customer consent.</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en" sz="1200" dirty="0">
                <a:solidFill>
                  <a:srgbClr val="0D0D0D"/>
                </a:solidFill>
                <a:latin typeface="Roboto"/>
                <a:ea typeface="Roboto"/>
                <a:cs typeface="Roboto"/>
                <a:sym typeface="Roboto"/>
              </a:rPr>
              <a:t>Mitigation: Establish ethical guidelines for data use and ensure informed consent from customers (Paulus and </a:t>
            </a:r>
            <a:r>
              <a:rPr lang="en" sz="1200" dirty="0" err="1">
                <a:solidFill>
                  <a:srgbClr val="0D0D0D"/>
                </a:solidFill>
                <a:latin typeface="Roboto"/>
                <a:ea typeface="Roboto"/>
                <a:cs typeface="Roboto"/>
                <a:sym typeface="Roboto"/>
              </a:rPr>
              <a:t>Endang</a:t>
            </a:r>
            <a:r>
              <a:rPr lang="en" sz="1200" dirty="0">
                <a:solidFill>
                  <a:srgbClr val="0D0D0D"/>
                </a:solidFill>
                <a:latin typeface="Roboto"/>
                <a:ea typeface="Roboto"/>
                <a:cs typeface="Roboto"/>
                <a:sym typeface="Roboto"/>
              </a:rPr>
              <a:t>, 2019).</a:t>
            </a:r>
            <a:endParaRPr sz="1200" dirty="0">
              <a:solidFill>
                <a:srgbClr val="0D0D0D"/>
              </a:solidFill>
              <a:latin typeface="Roboto"/>
              <a:ea typeface="Roboto"/>
              <a:cs typeface="Roboto"/>
              <a:sym typeface="Roboto"/>
            </a:endParaRPr>
          </a:p>
          <a:p>
            <a:pPr marL="0" lvl="0" indent="0" algn="l" rtl="0">
              <a:lnSpc>
                <a:spcPct val="115000"/>
              </a:lnSpc>
              <a:spcBef>
                <a:spcPts val="2100"/>
              </a:spcBef>
              <a:spcAft>
                <a:spcPts val="0"/>
              </a:spcAft>
              <a:buNone/>
            </a:pPr>
            <a:r>
              <a:rPr lang="en" sz="1200" dirty="0">
                <a:solidFill>
                  <a:srgbClr val="0D0D0D"/>
                </a:solidFill>
                <a:latin typeface="Roboto"/>
                <a:ea typeface="Roboto"/>
                <a:cs typeface="Roboto"/>
                <a:sym typeface="Roboto"/>
              </a:rPr>
              <a:t>By addressing these risks through appropriate measures, banks can responsibly leverage business analytics to improve branch performance.</a:t>
            </a:r>
            <a:endParaRPr sz="1200" dirty="0">
              <a:solidFill>
                <a:srgbClr val="0D0D0D"/>
              </a:solidFill>
              <a:highlight>
                <a:srgbClr val="FFFFFF"/>
              </a:highlight>
              <a:latin typeface="Roboto"/>
              <a:ea typeface="Roboto"/>
              <a:cs typeface="Roboto"/>
              <a:sym typeface="Roboto"/>
            </a:endParaRPr>
          </a:p>
          <a:p>
            <a:pPr marL="0" lvl="0" indent="0" algn="l" rtl="0">
              <a:lnSpc>
                <a:spcPct val="115000"/>
              </a:lnSpc>
              <a:spcBef>
                <a:spcPts val="210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de4449e2c8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de4449e2c8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0D0D0D"/>
                </a:solidFill>
                <a:latin typeface="Roboto"/>
                <a:ea typeface="Roboto"/>
                <a:cs typeface="Roboto"/>
                <a:sym typeface="Roboto"/>
              </a:rPr>
              <a:t>To ensure accurate, reliable, and up-to-date data for analyzing a bank’s branch performance, the following steps would be followed:</a:t>
            </a:r>
            <a:endParaRPr sz="1200" dirty="0">
              <a:solidFill>
                <a:srgbClr val="0D0D0D"/>
              </a:solidFill>
              <a:latin typeface="Roboto"/>
              <a:ea typeface="Roboto"/>
              <a:cs typeface="Roboto"/>
              <a:sym typeface="Roboto"/>
            </a:endParaRPr>
          </a:p>
          <a:p>
            <a:pPr marL="457200" lvl="0" indent="-304800" algn="l" rtl="0">
              <a:lnSpc>
                <a:spcPct val="115000"/>
              </a:lnSpc>
              <a:spcBef>
                <a:spcPts val="150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Data quality Checks: Regularly conduct data quality assessments to identify and rectify errors and inconsistencies.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Data Source Verification: Verify the credibility and accuracy of data sources used in analysis, ensuring they adhere to industry standards.</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Real-time Data Integration: Implement systems to integrate real-time data feeds, ensuring analysis is based on </a:t>
            </a:r>
            <a:r>
              <a:rPr lang="en-GB" sz="1200" dirty="0">
                <a:solidFill>
                  <a:srgbClr val="0D0D0D"/>
                </a:solidFill>
                <a:latin typeface="Roboto"/>
                <a:ea typeface="Roboto"/>
                <a:cs typeface="Roboto"/>
                <a:sym typeface="Roboto"/>
              </a:rPr>
              <a:t>the </a:t>
            </a:r>
            <a:r>
              <a:rPr lang="en" sz="1200" dirty="0">
                <a:solidFill>
                  <a:srgbClr val="0D0D0D"/>
                </a:solidFill>
                <a:latin typeface="Roboto"/>
                <a:ea typeface="Roboto"/>
                <a:cs typeface="Roboto"/>
                <a:sym typeface="Roboto"/>
              </a:rPr>
              <a:t>latest information.</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Data Governance Policies: Establish data governance policies to maintain data integrity, including </a:t>
            </a:r>
            <a:r>
              <a:rPr lang="en-GB" sz="1200" dirty="0">
                <a:solidFill>
                  <a:srgbClr val="0D0D0D"/>
                </a:solidFill>
                <a:latin typeface="Roboto"/>
                <a:ea typeface="Roboto"/>
                <a:cs typeface="Roboto"/>
                <a:sym typeface="Roboto"/>
              </a:rPr>
              <a:t>data collection, storage and usage protocols</a:t>
            </a:r>
            <a:r>
              <a:rPr lang="en" sz="1200" dirty="0">
                <a:solidFill>
                  <a:srgbClr val="0D0D0D"/>
                </a:solidFill>
                <a:latin typeface="Roboto"/>
                <a:ea typeface="Roboto"/>
                <a:cs typeface="Roboto"/>
                <a:sym typeface="Roboto"/>
              </a:rPr>
              <a:t>.</a:t>
            </a:r>
            <a:endParaRPr sz="1200" dirty="0">
              <a:solidFill>
                <a:srgbClr val="0D0D0D"/>
              </a:solidFill>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AutoNum type="arabicPeriod"/>
            </a:pPr>
            <a:r>
              <a:rPr lang="en" sz="1200" dirty="0">
                <a:solidFill>
                  <a:srgbClr val="0D0D0D"/>
                </a:solidFill>
                <a:latin typeface="Roboto"/>
                <a:ea typeface="Roboto"/>
                <a:cs typeface="Roboto"/>
                <a:sym typeface="Roboto"/>
              </a:rPr>
              <a:t>Automation and AI: Utilize automation and AI-driven tools for data cleansing, enrichment, and validation, ensuring data accuracy and reliability.</a:t>
            </a:r>
            <a:endParaRPr sz="1200" dirty="0">
              <a:solidFill>
                <a:srgbClr val="0D0D0D"/>
              </a:solidFill>
              <a:highlight>
                <a:srgbClr val="FFFFFF"/>
              </a:highlight>
              <a:latin typeface="Roboto"/>
              <a:ea typeface="Roboto"/>
              <a:cs typeface="Roboto"/>
              <a:sym typeface="Roboto"/>
            </a:endParaRPr>
          </a:p>
          <a:p>
            <a:pPr marL="0" lvl="0" indent="0" algn="l" rtl="0">
              <a:spcBef>
                <a:spcPts val="150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de4449e2c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de4449e2c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de4449e2c8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de4449e2c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de4449e2c8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de4449e2c8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de4449e2c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de4449e2c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de4449e2c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de4449e2c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de4449e2c8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de4449e2c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de4449e2c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de4449e2c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dirty="0">
                <a:solidFill>
                  <a:srgbClr val="737373"/>
                </a:solidFill>
                <a:latin typeface="Roboto"/>
                <a:ea typeface="Roboto"/>
                <a:cs typeface="Roboto"/>
                <a:sym typeface="Roboto"/>
              </a:rPr>
              <a:t>NIM: The difference between interest income generated by bank</a:t>
            </a:r>
            <a:r>
              <a:rPr lang="en-GB" sz="1400" dirty="0">
                <a:solidFill>
                  <a:srgbClr val="737373"/>
                </a:solidFill>
                <a:latin typeface="Roboto"/>
                <a:ea typeface="Roboto"/>
                <a:cs typeface="Roboto"/>
                <a:sym typeface="Roboto"/>
              </a:rPr>
              <a:t>s</a:t>
            </a:r>
            <a:r>
              <a:rPr lang="en" sz="1400" dirty="0">
                <a:solidFill>
                  <a:srgbClr val="737373"/>
                </a:solidFill>
                <a:latin typeface="Roboto"/>
                <a:ea typeface="Roboto"/>
                <a:cs typeface="Roboto"/>
                <a:sym typeface="Roboto"/>
              </a:rPr>
              <a:t> and the amount of interest paid out to their lenders, relative to the amount of their interest-earning assets. It provides insight into the bank’s profitability from its lending activities.</a:t>
            </a: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r>
              <a:rPr lang="en" sz="1400" dirty="0">
                <a:solidFill>
                  <a:srgbClr val="737373"/>
                </a:solidFill>
                <a:latin typeface="Roboto"/>
                <a:ea typeface="Roboto"/>
                <a:cs typeface="Roboto"/>
                <a:sym typeface="Roboto"/>
              </a:rPr>
              <a:t>CSAT: This KPI gauges the level of satisfaction customers have with the bank’s services. It is typically measured through surveys and can help identify areas for service improvement.</a:t>
            </a: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r>
              <a:rPr lang="en" sz="1400" dirty="0">
                <a:solidFill>
                  <a:srgbClr val="737373"/>
                </a:solidFill>
                <a:latin typeface="Roboto"/>
                <a:ea typeface="Roboto"/>
                <a:cs typeface="Roboto"/>
                <a:sym typeface="Roboto"/>
              </a:rPr>
              <a:t>LDR: This ratio compares a bank’s total loans to its total deposits, indicating how well the bank is using its deposits to issue loans. A balanced LDR suggests </a:t>
            </a:r>
            <a:r>
              <a:rPr lang="en-GB" sz="1400" dirty="0">
                <a:solidFill>
                  <a:srgbClr val="737373"/>
                </a:solidFill>
                <a:latin typeface="Roboto"/>
                <a:ea typeface="Roboto"/>
                <a:cs typeface="Roboto"/>
                <a:sym typeface="Roboto"/>
              </a:rPr>
              <a:t>the </a:t>
            </a:r>
            <a:r>
              <a:rPr lang="en" sz="1400" dirty="0">
                <a:solidFill>
                  <a:srgbClr val="737373"/>
                </a:solidFill>
                <a:latin typeface="Roboto"/>
                <a:ea typeface="Roboto"/>
                <a:cs typeface="Roboto"/>
                <a:sym typeface="Roboto"/>
              </a:rPr>
              <a:t>efficient use of deposit</a:t>
            </a:r>
            <a:r>
              <a:rPr lang="en-GB" sz="1400" dirty="0">
                <a:solidFill>
                  <a:srgbClr val="737373"/>
                </a:solidFill>
                <a:latin typeface="Roboto"/>
                <a:ea typeface="Roboto"/>
                <a:cs typeface="Roboto"/>
                <a:sym typeface="Roboto"/>
              </a:rPr>
              <a:t>s</a:t>
            </a:r>
            <a:r>
              <a:rPr lang="en" sz="1400" dirty="0">
                <a:solidFill>
                  <a:srgbClr val="737373"/>
                </a:solidFill>
                <a:latin typeface="Roboto"/>
                <a:ea typeface="Roboto"/>
                <a:cs typeface="Roboto"/>
                <a:sym typeface="Roboto"/>
              </a:rPr>
              <a:t> for generating income.</a:t>
            </a: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r>
              <a:rPr lang="en" sz="1400" dirty="0">
                <a:solidFill>
                  <a:srgbClr val="737373"/>
                </a:solidFill>
                <a:latin typeface="Roboto"/>
                <a:ea typeface="Roboto"/>
                <a:cs typeface="Roboto"/>
                <a:sym typeface="Roboto"/>
              </a:rPr>
              <a:t>NPL: This measures the percentage of loans that are in default or close to being in default. It is crucial for assessing the credit risk and overall health of the bank’s loan portfolio.</a:t>
            </a: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r>
              <a:rPr lang="en" sz="1400" dirty="0">
                <a:solidFill>
                  <a:srgbClr val="737373"/>
                </a:solidFill>
                <a:latin typeface="Roboto"/>
                <a:ea typeface="Roboto"/>
                <a:cs typeface="Roboto"/>
                <a:sym typeface="Roboto"/>
              </a:rPr>
              <a:t>Cost-to-Performance Ratio: This KPI indicates the efficiency of the bank by comparing operating costs to operating income. A lower r</a:t>
            </a:r>
            <a:r>
              <a:rPr lang="en-GB" sz="1400" dirty="0">
                <a:solidFill>
                  <a:srgbClr val="737373"/>
                </a:solidFill>
                <a:latin typeface="Roboto"/>
                <a:ea typeface="Roboto"/>
                <a:cs typeface="Roboto"/>
                <a:sym typeface="Roboto"/>
              </a:rPr>
              <a:t>a</a:t>
            </a:r>
            <a:r>
              <a:rPr lang="en" sz="1400" dirty="0" err="1">
                <a:solidFill>
                  <a:srgbClr val="737373"/>
                </a:solidFill>
                <a:latin typeface="Roboto"/>
                <a:ea typeface="Roboto"/>
                <a:cs typeface="Roboto"/>
                <a:sym typeface="Roboto"/>
              </a:rPr>
              <a:t>tio</a:t>
            </a:r>
            <a:r>
              <a:rPr lang="en" sz="1400" dirty="0">
                <a:solidFill>
                  <a:srgbClr val="737373"/>
                </a:solidFill>
                <a:latin typeface="Roboto"/>
                <a:ea typeface="Roboto"/>
                <a:cs typeface="Roboto"/>
                <a:sym typeface="Roboto"/>
              </a:rPr>
              <a:t> suggests higher efficiency and profitability.</a:t>
            </a: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0"/>
              </a:spcAft>
              <a:buNone/>
            </a:pPr>
            <a:endParaRPr sz="1400" dirty="0">
              <a:solidFill>
                <a:srgbClr val="737373"/>
              </a:solidFill>
              <a:latin typeface="Roboto"/>
              <a:ea typeface="Roboto"/>
              <a:cs typeface="Roboto"/>
              <a:sym typeface="Roboto"/>
            </a:endParaRPr>
          </a:p>
          <a:p>
            <a:pPr marL="0" lvl="0" indent="0" algn="l" rtl="0">
              <a:lnSpc>
                <a:spcPct val="115000"/>
              </a:lnSpc>
              <a:spcBef>
                <a:spcPts val="1600"/>
              </a:spcBef>
              <a:spcAft>
                <a:spcPts val="1600"/>
              </a:spcAft>
              <a:buClr>
                <a:schemeClr val="dk1"/>
              </a:buClr>
              <a:buSzPts val="1100"/>
              <a:buFont typeface="Arial"/>
              <a:buNone/>
            </a:pPr>
            <a:endParaRPr sz="1400" dirty="0">
              <a:solidFill>
                <a:srgbClr val="737373"/>
              </a:solidFill>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737373"/>
              </a:buClr>
              <a:buSzPts val="1300"/>
              <a:buFont typeface="Roboto"/>
              <a:buAutoNum type="arabicPeriod"/>
            </a:pPr>
            <a:r>
              <a:rPr lang="en" sz="1300" dirty="0">
                <a:solidFill>
                  <a:srgbClr val="737373"/>
                </a:solidFill>
                <a:latin typeface="Roboto"/>
                <a:ea typeface="Roboto"/>
                <a:cs typeface="Roboto"/>
                <a:sym typeface="Roboto"/>
              </a:rPr>
              <a:t>Utilizing Data Mining Techniques: Data mining involves analyzing large datasets to extract meaningful patterns, correlations, and trends. Techniques such as clustering, classification, and association rule mining are commonly used.</a:t>
            </a:r>
            <a:endParaRPr sz="1300" dirty="0">
              <a:solidFill>
                <a:srgbClr val="737373"/>
              </a:solidFill>
              <a:latin typeface="Roboto"/>
              <a:ea typeface="Roboto"/>
              <a:cs typeface="Roboto"/>
              <a:sym typeface="Roboto"/>
            </a:endParaRPr>
          </a:p>
          <a:p>
            <a:pPr marL="146050" lvl="0" indent="0" algn="l" rtl="0">
              <a:spcBef>
                <a:spcPts val="0"/>
              </a:spcBef>
              <a:spcAft>
                <a:spcPts val="0"/>
              </a:spcAft>
              <a:buClr>
                <a:srgbClr val="737373"/>
              </a:buClr>
              <a:buSzPts val="1300"/>
              <a:buFont typeface="Roboto"/>
              <a:buNone/>
            </a:pPr>
            <a:endParaRPr lang="en" sz="1300" dirty="0">
              <a:solidFill>
                <a:srgbClr val="737373"/>
              </a:solidFill>
              <a:latin typeface="Roboto"/>
              <a:ea typeface="Roboto"/>
              <a:cs typeface="Roboto"/>
              <a:sym typeface="Roboto"/>
            </a:endParaRPr>
          </a:p>
          <a:p>
            <a:pPr marL="146050" lvl="0" indent="0" algn="l" rtl="0">
              <a:spcBef>
                <a:spcPts val="0"/>
              </a:spcBef>
              <a:spcAft>
                <a:spcPts val="0"/>
              </a:spcAft>
              <a:buClr>
                <a:srgbClr val="737373"/>
              </a:buClr>
              <a:buSzPts val="1300"/>
              <a:buFont typeface="Roboto"/>
              <a:buNone/>
            </a:pPr>
            <a:r>
              <a:rPr lang="en" sz="1300" dirty="0">
                <a:solidFill>
                  <a:srgbClr val="737373"/>
                </a:solidFill>
                <a:latin typeface="Roboto"/>
                <a:ea typeface="Roboto"/>
                <a:cs typeface="Roboto"/>
                <a:sym typeface="Roboto"/>
              </a:rPr>
              <a:t>2.   Patterns in Customer Behavior: </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By analyzing customer data, banks can uncover insights into how customers interact with their services. This can include understanding spending habits, product preferences, a</a:t>
            </a:r>
            <a:r>
              <a:rPr lang="en-GB" sz="1300" dirty="0" err="1">
                <a:solidFill>
                  <a:srgbClr val="737373"/>
                </a:solidFill>
                <a:latin typeface="Roboto"/>
                <a:ea typeface="Roboto"/>
                <a:cs typeface="Roboto"/>
                <a:sym typeface="Roboto"/>
              </a:rPr>
              <a:t>nd</a:t>
            </a:r>
            <a:r>
              <a:rPr lang="en" sz="1300" dirty="0">
                <a:solidFill>
                  <a:srgbClr val="737373"/>
                </a:solidFill>
                <a:latin typeface="Roboto"/>
                <a:ea typeface="Roboto"/>
                <a:cs typeface="Roboto"/>
                <a:sym typeface="Roboto"/>
              </a:rPr>
              <a:t> service usage patterns.</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For example, segmentation techniques can group customers based on similar behaviors, allowing for targeted marketing efforts and personalized service offerings.</a:t>
            </a:r>
            <a:endParaRPr sz="1300" dirty="0">
              <a:solidFill>
                <a:srgbClr val="737373"/>
              </a:solidFill>
              <a:latin typeface="Roboto"/>
              <a:ea typeface="Roboto"/>
              <a:cs typeface="Roboto"/>
              <a:sym typeface="Roboto"/>
            </a:endParaRPr>
          </a:p>
          <a:p>
            <a:pPr marL="0" lvl="0" indent="0" algn="l" rtl="0">
              <a:spcBef>
                <a:spcPts val="0"/>
              </a:spcBef>
              <a:spcAft>
                <a:spcPts val="0"/>
              </a:spcAft>
              <a:buNone/>
            </a:pPr>
            <a:endParaRPr sz="1300" dirty="0">
              <a:solidFill>
                <a:srgbClr val="737373"/>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300" dirty="0">
                <a:solidFill>
                  <a:srgbClr val="737373"/>
                </a:solidFill>
                <a:latin typeface="Roboto"/>
                <a:ea typeface="Roboto"/>
                <a:cs typeface="Roboto"/>
                <a:sym typeface="Roboto"/>
              </a:rPr>
              <a:t>3. Transaction Volumes:</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Transaction volume refers to the total number of transactions processed over a period. Analyzing this data helps in understanding the frequency and types of transactions performed by customers.</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Trend</a:t>
            </a:r>
            <a:r>
              <a:rPr lang="en-GB" sz="1300" dirty="0">
                <a:solidFill>
                  <a:srgbClr val="737373"/>
                </a:solidFill>
                <a:latin typeface="Roboto"/>
                <a:ea typeface="Roboto"/>
                <a:cs typeface="Roboto"/>
                <a:sym typeface="Roboto"/>
              </a:rPr>
              <a:t>s</a:t>
            </a:r>
            <a:r>
              <a:rPr lang="en" sz="1300" dirty="0">
                <a:solidFill>
                  <a:srgbClr val="737373"/>
                </a:solidFill>
                <a:latin typeface="Roboto"/>
                <a:ea typeface="Roboto"/>
                <a:cs typeface="Roboto"/>
                <a:sym typeface="Roboto"/>
              </a:rPr>
              <a:t> in transaction volumes can indicate peak times for banking activities, helping banks manage resources efficiently and improve service delivery.</a:t>
            </a:r>
            <a:endParaRPr sz="1300" dirty="0">
              <a:solidFill>
                <a:srgbClr val="737373"/>
              </a:solidFill>
              <a:latin typeface="Roboto"/>
              <a:ea typeface="Roboto"/>
              <a:cs typeface="Roboto"/>
              <a:sym typeface="Roboto"/>
            </a:endParaRPr>
          </a:p>
          <a:p>
            <a:pPr marL="0" lvl="0" indent="0" algn="l" rtl="0">
              <a:spcBef>
                <a:spcPts val="0"/>
              </a:spcBef>
              <a:spcAft>
                <a:spcPts val="0"/>
              </a:spcAft>
              <a:buNone/>
            </a:pPr>
            <a:endParaRPr sz="1300" dirty="0">
              <a:solidFill>
                <a:srgbClr val="737373"/>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300" dirty="0">
                <a:solidFill>
                  <a:srgbClr val="737373"/>
                </a:solidFill>
                <a:latin typeface="Roboto"/>
                <a:ea typeface="Roboto"/>
                <a:cs typeface="Roboto"/>
                <a:sym typeface="Roboto"/>
              </a:rPr>
              <a:t>4. Account Activities:</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Account activity includes all transactions made within an account, such as deposits, withdrawals, payments, and transfers. Tracking these activities provides insights into customer engagement and financial behavior.</a:t>
            </a:r>
            <a:endParaRPr sz="1300" dirty="0">
              <a:solidFill>
                <a:srgbClr val="737373"/>
              </a:solidFill>
              <a:latin typeface="Roboto"/>
              <a:ea typeface="Roboto"/>
              <a:cs typeface="Roboto"/>
              <a:sym typeface="Roboto"/>
            </a:endParaRPr>
          </a:p>
          <a:p>
            <a:pPr marL="457200" lvl="0" indent="-311150" algn="l" rtl="0">
              <a:spcBef>
                <a:spcPts val="0"/>
              </a:spcBef>
              <a:spcAft>
                <a:spcPts val="0"/>
              </a:spcAft>
              <a:buClr>
                <a:srgbClr val="737373"/>
              </a:buClr>
              <a:buSzPts val="1300"/>
              <a:buFont typeface="Roboto"/>
              <a:buChar char="●"/>
            </a:pPr>
            <a:r>
              <a:rPr lang="en" sz="1300" dirty="0">
                <a:solidFill>
                  <a:srgbClr val="737373"/>
                </a:solidFill>
                <a:latin typeface="Roboto"/>
                <a:ea typeface="Roboto"/>
                <a:cs typeface="Roboto"/>
                <a:sym typeface="Roboto"/>
              </a:rPr>
              <a:t>Identify</a:t>
            </a:r>
            <a:r>
              <a:rPr lang="en-GB" sz="1300" dirty="0">
                <a:solidFill>
                  <a:srgbClr val="737373"/>
                </a:solidFill>
                <a:latin typeface="Roboto"/>
                <a:ea typeface="Roboto"/>
                <a:cs typeface="Roboto"/>
                <a:sym typeface="Roboto"/>
              </a:rPr>
              <a:t>Ing</a:t>
            </a:r>
            <a:r>
              <a:rPr lang="en" sz="1300" dirty="0">
                <a:solidFill>
                  <a:srgbClr val="737373"/>
                </a:solidFill>
                <a:latin typeface="Roboto"/>
                <a:ea typeface="Roboto"/>
                <a:cs typeface="Roboto"/>
                <a:sym typeface="Roboto"/>
              </a:rPr>
              <a:t> unusual patterns in account activities can also help in detecting fraudulent activities and mitigating risks (Jason, 2021)</a:t>
            </a: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de237c197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de237c197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0D0D0D"/>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6f73a04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de237c1971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de237c1971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solidFill>
                  <a:srgbClr val="0D0D0D"/>
                </a:solidFill>
                <a:latin typeface="Roboto"/>
                <a:ea typeface="Roboto"/>
                <a:cs typeface="Roboto"/>
                <a:sym typeface="Roboto"/>
              </a:rPr>
              <a:t>To improve Sterling Bank’s branch performance through customer feedback, Ojo can implement the following Strategies:</a:t>
            </a:r>
            <a:endParaRPr sz="1300" dirty="0">
              <a:solidFill>
                <a:srgbClr val="0D0D0D"/>
              </a:solidFill>
              <a:latin typeface="Roboto"/>
              <a:ea typeface="Roboto"/>
              <a:cs typeface="Roboto"/>
              <a:sym typeface="Roboto"/>
            </a:endParaRPr>
          </a:p>
          <a:p>
            <a:pPr marL="457200" lvl="0" indent="-311150" algn="l" rtl="0">
              <a:spcBef>
                <a:spcPts val="0"/>
              </a:spcBef>
              <a:spcAft>
                <a:spcPts val="0"/>
              </a:spcAft>
              <a:buClr>
                <a:srgbClr val="0D0D0D"/>
              </a:buClr>
              <a:buSzPts val="1300"/>
              <a:buFont typeface="Roboto"/>
              <a:buAutoNum type="arabicPeriod"/>
            </a:pPr>
            <a:r>
              <a:rPr lang="en" sz="1300" dirty="0">
                <a:solidFill>
                  <a:srgbClr val="0D0D0D"/>
                </a:solidFill>
                <a:latin typeface="Roboto"/>
                <a:ea typeface="Roboto"/>
                <a:cs typeface="Roboto"/>
                <a:sym typeface="Roboto"/>
              </a:rPr>
              <a:t>Surveys and Questionnaires: Deploy </a:t>
            </a:r>
            <a:r>
              <a:rPr lang="en-GB" sz="1300" dirty="0">
                <a:solidFill>
                  <a:srgbClr val="0D0D0D"/>
                </a:solidFill>
                <a:latin typeface="Roboto"/>
                <a:ea typeface="Roboto"/>
                <a:cs typeface="Roboto"/>
                <a:sym typeface="Roboto"/>
              </a:rPr>
              <a:t>online and offline questions to gather customer information</a:t>
            </a:r>
            <a:r>
              <a:rPr lang="en" sz="1300" dirty="0">
                <a:solidFill>
                  <a:srgbClr val="0D0D0D"/>
                </a:solidFill>
                <a:latin typeface="Roboto"/>
                <a:ea typeface="Roboto"/>
                <a:cs typeface="Roboto"/>
                <a:sym typeface="Roboto"/>
              </a:rPr>
              <a:t> about their satisfaction, experiences, and suggestions for improvement.</a:t>
            </a:r>
            <a:endParaRPr sz="1300" dirty="0">
              <a:solidFill>
                <a:srgbClr val="0D0D0D"/>
              </a:solidFill>
              <a:latin typeface="Roboto"/>
              <a:ea typeface="Roboto"/>
              <a:cs typeface="Roboto"/>
              <a:sym typeface="Roboto"/>
            </a:endParaRPr>
          </a:p>
          <a:p>
            <a:pPr marL="457200" lvl="0" indent="-311150" algn="l" rtl="0">
              <a:spcBef>
                <a:spcPts val="0"/>
              </a:spcBef>
              <a:spcAft>
                <a:spcPts val="0"/>
              </a:spcAft>
              <a:buClr>
                <a:srgbClr val="0D0D0D"/>
              </a:buClr>
              <a:buSzPts val="1300"/>
              <a:buFont typeface="Roboto"/>
              <a:buAutoNum type="arabicPeriod"/>
            </a:pPr>
            <a:r>
              <a:rPr lang="en" sz="1300" dirty="0">
                <a:solidFill>
                  <a:srgbClr val="0D0D0D"/>
                </a:solidFill>
                <a:latin typeface="Roboto"/>
                <a:ea typeface="Roboto"/>
                <a:cs typeface="Roboto"/>
                <a:sym typeface="Roboto"/>
              </a:rPr>
              <a:t>Net Promoter Score (NPS): Use NPS surveys to gauge customer loyalty and </a:t>
            </a:r>
            <a:r>
              <a:rPr lang="en-GB" sz="1300" dirty="0">
                <a:solidFill>
                  <a:srgbClr val="0D0D0D"/>
                </a:solidFill>
                <a:latin typeface="Roboto"/>
                <a:ea typeface="Roboto"/>
                <a:cs typeface="Roboto"/>
                <a:sym typeface="Roboto"/>
              </a:rPr>
              <a:t>the </a:t>
            </a:r>
            <a:r>
              <a:rPr lang="en" sz="1300" dirty="0">
                <a:solidFill>
                  <a:srgbClr val="0D0D0D"/>
                </a:solidFill>
                <a:latin typeface="Roboto"/>
                <a:ea typeface="Roboto"/>
                <a:cs typeface="Roboto"/>
                <a:sym typeface="Roboto"/>
              </a:rPr>
              <a:t>likelihood of recommending the bank. Analysis </a:t>
            </a:r>
            <a:r>
              <a:rPr lang="en-GB" sz="1300" dirty="0">
                <a:solidFill>
                  <a:srgbClr val="0D0D0D"/>
                </a:solidFill>
                <a:latin typeface="Roboto"/>
                <a:ea typeface="Roboto"/>
                <a:cs typeface="Roboto"/>
                <a:sym typeface="Roboto"/>
              </a:rPr>
              <a:t>of </a:t>
            </a:r>
            <a:r>
              <a:rPr lang="en" sz="1300" dirty="0">
                <a:solidFill>
                  <a:srgbClr val="0D0D0D"/>
                </a:solidFill>
                <a:latin typeface="Roboto"/>
                <a:ea typeface="Roboto"/>
                <a:cs typeface="Roboto"/>
                <a:sym typeface="Roboto"/>
              </a:rPr>
              <a:t>this score to detect areas of improvement.</a:t>
            </a:r>
            <a:endParaRPr sz="1300" dirty="0">
              <a:solidFill>
                <a:srgbClr val="0D0D0D"/>
              </a:solidFill>
              <a:latin typeface="Roboto"/>
              <a:ea typeface="Roboto"/>
              <a:cs typeface="Roboto"/>
              <a:sym typeface="Roboto"/>
            </a:endParaRPr>
          </a:p>
          <a:p>
            <a:pPr marL="457200" lvl="0" indent="-311150" algn="l" rtl="0">
              <a:spcBef>
                <a:spcPts val="0"/>
              </a:spcBef>
              <a:spcAft>
                <a:spcPts val="0"/>
              </a:spcAft>
              <a:buClr>
                <a:srgbClr val="0D0D0D"/>
              </a:buClr>
              <a:buSzPts val="1300"/>
              <a:buFont typeface="Roboto"/>
              <a:buAutoNum type="arabicPeriod"/>
            </a:pPr>
            <a:r>
              <a:rPr lang="en" sz="1300" dirty="0">
                <a:solidFill>
                  <a:srgbClr val="0D0D0D"/>
                </a:solidFill>
                <a:latin typeface="Roboto"/>
                <a:ea typeface="Roboto"/>
                <a:cs typeface="Roboto"/>
                <a:sym typeface="Roboto"/>
              </a:rPr>
              <a:t>Social Media Monitoring: Utilize social media platforms and analyze customer feedback. You can use techniques such as natural language processing (NLP) to check if customer reactions are negative or positive.</a:t>
            </a:r>
            <a:endParaRPr sz="1300" dirty="0">
              <a:solidFill>
                <a:srgbClr val="0D0D0D"/>
              </a:solidFill>
              <a:latin typeface="Roboto"/>
              <a:ea typeface="Roboto"/>
              <a:cs typeface="Roboto"/>
              <a:sym typeface="Roboto"/>
            </a:endParaRPr>
          </a:p>
          <a:p>
            <a:pPr marL="457200" lvl="0" indent="-311150" algn="l" rtl="0">
              <a:spcBef>
                <a:spcPts val="0"/>
              </a:spcBef>
              <a:spcAft>
                <a:spcPts val="0"/>
              </a:spcAft>
              <a:buClr>
                <a:srgbClr val="0D0D0D"/>
              </a:buClr>
              <a:buSzPts val="1300"/>
              <a:buFont typeface="Roboto"/>
              <a:buAutoNum type="arabicPeriod"/>
            </a:pPr>
            <a:r>
              <a:rPr lang="en" sz="1300" dirty="0">
                <a:solidFill>
                  <a:srgbClr val="0D0D0D"/>
                </a:solidFill>
                <a:latin typeface="Roboto"/>
                <a:ea typeface="Roboto"/>
                <a:cs typeface="Roboto"/>
                <a:sym typeface="Roboto"/>
              </a:rPr>
              <a:t>Feedback forms and suggestions boxes: Place a feedback form and suggestion boxes at branch locations to collect on-site customer opinions. .This method is straightforward and can capture immediate reactions to services provided.</a:t>
            </a:r>
            <a:endParaRPr sz="1200" dirty="0">
              <a:solidFill>
                <a:srgbClr val="0D0D0D"/>
              </a:solidFill>
              <a:highlight>
                <a:srgbClr val="212121"/>
              </a:highlight>
              <a:latin typeface="Roboto"/>
              <a:ea typeface="Roboto"/>
              <a:cs typeface="Roboto"/>
              <a:sym typeface="Roboto"/>
            </a:endParaRPr>
          </a:p>
          <a:p>
            <a:pPr marL="0" lvl="0" indent="0" algn="l" rtl="0">
              <a:lnSpc>
                <a:spcPct val="115000"/>
              </a:lnSpc>
              <a:spcBef>
                <a:spcPts val="0"/>
              </a:spcBef>
              <a:spcAft>
                <a:spcPts val="1600"/>
              </a:spcAft>
              <a:buNone/>
            </a:pPr>
            <a:endParaRPr sz="1400" dirty="0">
              <a:solidFill>
                <a:srgbClr val="0D0D0D"/>
              </a:solidFill>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de237c197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de237c197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Predictive analytics can be a powerful tool for forecasting future performance and identifying potential growth areas for the bank’s branches. Here are the key steps and methods to achieve this:</a:t>
            </a:r>
            <a:endParaRPr sz="1200" dirty="0">
              <a:solidFill>
                <a:schemeClr val="dk1"/>
              </a:solidFill>
              <a:latin typeface="Roboto"/>
              <a:ea typeface="Roboto"/>
              <a:cs typeface="Roboto"/>
              <a:sym typeface="Roboto"/>
            </a:endParaRPr>
          </a:p>
          <a:p>
            <a:pPr marL="457200" lvl="0" indent="-304800" algn="l" rtl="0">
              <a:spcBef>
                <a:spcPts val="0"/>
              </a:spcBef>
              <a:spcAft>
                <a:spcPts val="0"/>
              </a:spcAft>
              <a:buClr>
                <a:schemeClr val="dk1"/>
              </a:buClr>
              <a:buSzPts val="1200"/>
              <a:buFont typeface="Roboto"/>
              <a:buAutoNum type="arabicPeriod"/>
            </a:pPr>
            <a:r>
              <a:rPr lang="en" sz="1200" dirty="0">
                <a:solidFill>
                  <a:schemeClr val="dk1"/>
                </a:solidFill>
                <a:latin typeface="Roboto"/>
                <a:ea typeface="Roboto"/>
                <a:cs typeface="Roboto"/>
                <a:sym typeface="Roboto"/>
              </a:rPr>
              <a:t>Customer Behavior Analysis: Use historical data to analyze customer behaviors and predict future actions. This includes transaction history, product usage, and service preferences, which can help tailor offerings to meet customer needs more effectively.</a:t>
            </a:r>
            <a:endParaRPr sz="1200" dirty="0">
              <a:solidFill>
                <a:schemeClr val="dk1"/>
              </a:solidFill>
              <a:latin typeface="Roboto"/>
              <a:ea typeface="Roboto"/>
              <a:cs typeface="Roboto"/>
              <a:sym typeface="Roboto"/>
            </a:endParaRPr>
          </a:p>
          <a:p>
            <a:pPr marL="457200" lvl="0" indent="-304800" algn="l" rtl="0">
              <a:spcBef>
                <a:spcPts val="0"/>
              </a:spcBef>
              <a:spcAft>
                <a:spcPts val="0"/>
              </a:spcAft>
              <a:buClr>
                <a:schemeClr val="dk1"/>
              </a:buClr>
              <a:buSzPts val="1200"/>
              <a:buFont typeface="Roboto"/>
              <a:buAutoNum type="arabicPeriod"/>
            </a:pPr>
            <a:r>
              <a:rPr lang="en" sz="1200" dirty="0">
                <a:solidFill>
                  <a:schemeClr val="dk1"/>
                </a:solidFill>
                <a:latin typeface="Roboto"/>
                <a:ea typeface="Roboto"/>
                <a:cs typeface="Roboto"/>
                <a:sym typeface="Roboto"/>
              </a:rPr>
              <a:t>Market Trends Forecasting: Analyzing market trends using predictive models like Random forest to anticipate changes in the financial environment. This helps in adjusting strategies proactively to stay competitive.</a:t>
            </a:r>
            <a:endParaRPr sz="1200" dirty="0">
              <a:solidFill>
                <a:schemeClr val="dk1"/>
              </a:solidFill>
              <a:latin typeface="Roboto"/>
              <a:ea typeface="Roboto"/>
              <a:cs typeface="Roboto"/>
              <a:sym typeface="Roboto"/>
            </a:endParaRPr>
          </a:p>
          <a:p>
            <a:pPr marL="457200" lvl="0" indent="-304800" algn="l" rtl="0">
              <a:spcBef>
                <a:spcPts val="0"/>
              </a:spcBef>
              <a:spcAft>
                <a:spcPts val="0"/>
              </a:spcAft>
              <a:buClr>
                <a:schemeClr val="dk1"/>
              </a:buClr>
              <a:buSzPts val="1200"/>
              <a:buFont typeface="Roboto"/>
              <a:buAutoNum type="arabicPeriod"/>
            </a:pPr>
            <a:r>
              <a:rPr lang="en" sz="1200" dirty="0">
                <a:solidFill>
                  <a:schemeClr val="dk1"/>
                </a:solidFill>
                <a:latin typeface="Roboto"/>
                <a:ea typeface="Roboto"/>
                <a:cs typeface="Roboto"/>
                <a:sym typeface="Roboto"/>
              </a:rPr>
              <a:t>Operational Efficiency: Predictive analytics can help optimize branch operations by forecasting demand for services, which aids in workforce planning and resource management.</a:t>
            </a:r>
            <a:endParaRPr sz="1200" dirty="0">
              <a:solidFill>
                <a:schemeClr val="dk1"/>
              </a:solidFill>
              <a:latin typeface="Roboto"/>
              <a:ea typeface="Roboto"/>
              <a:cs typeface="Roboto"/>
              <a:sym typeface="Roboto"/>
            </a:endParaRPr>
          </a:p>
          <a:p>
            <a:pPr marL="457200" lvl="0" indent="-304800" algn="l" rtl="0">
              <a:spcBef>
                <a:spcPts val="0"/>
              </a:spcBef>
              <a:spcAft>
                <a:spcPts val="0"/>
              </a:spcAft>
              <a:buClr>
                <a:schemeClr val="dk1"/>
              </a:buClr>
              <a:buSzPts val="1200"/>
              <a:buFont typeface="Roboto"/>
              <a:buAutoNum type="arabicPeriod"/>
            </a:pPr>
            <a:r>
              <a:rPr lang="en" sz="1200" dirty="0">
                <a:solidFill>
                  <a:schemeClr val="dk1"/>
                </a:solidFill>
                <a:latin typeface="Roboto"/>
                <a:ea typeface="Roboto"/>
                <a:cs typeface="Roboto"/>
                <a:sym typeface="Roboto"/>
              </a:rPr>
              <a:t>Customer Segmentation: Segment customers based on predictive behaviors and preferences. This allows for more targeted marketing and personalized services, improving customer sat</a:t>
            </a:r>
            <a:r>
              <a:rPr lang="en-GB" sz="1200" dirty="0" err="1">
                <a:solidFill>
                  <a:schemeClr val="dk1"/>
                </a:solidFill>
                <a:latin typeface="Roboto"/>
                <a:ea typeface="Roboto"/>
                <a:cs typeface="Roboto"/>
                <a:sym typeface="Roboto"/>
              </a:rPr>
              <a:t>i</a:t>
            </a:r>
            <a:r>
              <a:rPr lang="en" sz="1200" dirty="0" err="1">
                <a:solidFill>
                  <a:schemeClr val="dk1"/>
                </a:solidFill>
                <a:latin typeface="Roboto"/>
                <a:ea typeface="Roboto"/>
                <a:cs typeface="Roboto"/>
                <a:sym typeface="Roboto"/>
              </a:rPr>
              <a:t>sfaction</a:t>
            </a:r>
            <a:r>
              <a:rPr lang="en" sz="1200" dirty="0">
                <a:solidFill>
                  <a:schemeClr val="dk1"/>
                </a:solidFill>
                <a:latin typeface="Roboto"/>
                <a:ea typeface="Roboto"/>
                <a:cs typeface="Roboto"/>
                <a:sym typeface="Roboto"/>
              </a:rPr>
              <a:t> and loyalty. We can use K-means clustering to perform this task.</a:t>
            </a:r>
            <a:endParaRPr sz="1200" dirty="0">
              <a:solidFill>
                <a:schemeClr val="dk1"/>
              </a:solidFill>
              <a:latin typeface="Roboto"/>
              <a:ea typeface="Roboto"/>
              <a:cs typeface="Roboto"/>
              <a:sym typeface="Roboto"/>
            </a:endParaRPr>
          </a:p>
          <a:p>
            <a:pPr marL="457200" lvl="0" indent="0" algn="l" rtl="0">
              <a:lnSpc>
                <a:spcPct val="115000"/>
              </a:lnSpc>
              <a:spcBef>
                <a:spcPts val="2100"/>
              </a:spcBef>
              <a:spcAft>
                <a:spcPts val="0"/>
              </a:spcAft>
              <a:buNone/>
            </a:pPr>
            <a:endParaRPr sz="1200" dirty="0">
              <a:solidFill>
                <a:srgbClr val="ECECEC"/>
              </a:solidFill>
              <a:highlight>
                <a:srgbClr val="212121"/>
              </a:highlight>
              <a:latin typeface="Roboto"/>
              <a:ea typeface="Roboto"/>
              <a:cs typeface="Roboto"/>
              <a:sym typeface="Roboto"/>
            </a:endParaRPr>
          </a:p>
          <a:p>
            <a:pPr marL="0" lvl="0" indent="0" algn="l" rtl="0">
              <a:spcBef>
                <a:spcPts val="2100"/>
              </a:spcBef>
              <a:spcAft>
                <a:spcPts val="0"/>
              </a:spcAft>
              <a:buNone/>
            </a:pPr>
            <a:endParaRPr sz="1200" dirty="0">
              <a:solidFill>
                <a:srgbClr val="ECECEC"/>
              </a:solidFill>
              <a:highlight>
                <a:srgbClr val="212121"/>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900"/>
              <a:t>Final Project: Sterling Bank Nigeria PLC Branches Assessment</a:t>
            </a:r>
            <a:endParaRPr sz="2900"/>
          </a:p>
        </p:txBody>
      </p:sp>
      <p:sp>
        <p:nvSpPr>
          <p:cNvPr id="68" name="Google Shape;68;p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Presentation By: Chukwudi Emmanuel Ekweani</a:t>
            </a:r>
            <a:endParaRPr sz="2400"/>
          </a:p>
          <a:p>
            <a:pPr marL="0" lvl="0" indent="0" algn="l" rtl="0">
              <a:spcBef>
                <a:spcPts val="0"/>
              </a:spcBef>
              <a:spcAft>
                <a:spcPts val="0"/>
              </a:spcAft>
              <a:buNone/>
            </a:pPr>
            <a:r>
              <a:rPr lang="en" sz="2400"/>
              <a:t>Learner ID: 141451</a:t>
            </a:r>
            <a:endParaRPr sz="2400"/>
          </a:p>
        </p:txBody>
      </p:sp>
      <p:sp>
        <p:nvSpPr>
          <p:cNvPr id="69" name="Google Shape;69;p13"/>
          <p:cNvSpPr txBox="1">
            <a:spLocks noGrp="1"/>
          </p:cNvSpPr>
          <p:nvPr>
            <p:ph type="ctrTitle"/>
          </p:nvPr>
        </p:nvSpPr>
        <p:spPr>
          <a:xfrm>
            <a:off x="390525" y="1021450"/>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700"/>
              <a:t>BAN 6061: Business Analytics</a:t>
            </a:r>
            <a:endParaRPr sz="4700"/>
          </a:p>
        </p:txBody>
      </p:sp>
      <p:pic>
        <p:nvPicPr>
          <p:cNvPr id="4" name="Audio 3">
            <a:extLst>
              <a:ext uri="{FF2B5EF4-FFF2-40B4-BE49-F238E27FC236}">
                <a16:creationId xmlns:a16="http://schemas.microsoft.com/office/drawing/2014/main" id="{8E3DC679-5435-23A4-D073-DC15584786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726"/>
    </mc:Choice>
    <mc:Fallback xmlns="">
      <p:transition spd="slow" advTm="21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Analyzing Operations Efficiency</a:t>
            </a:r>
            <a:endParaRPr b="1"/>
          </a:p>
        </p:txBody>
      </p:sp>
      <p:sp>
        <p:nvSpPr>
          <p:cNvPr id="123" name="Google Shape;123;p22"/>
          <p:cNvSpPr txBox="1">
            <a:spLocks noGrp="1"/>
          </p:cNvSpPr>
          <p:nvPr>
            <p:ph type="body" idx="1"/>
          </p:nvPr>
        </p:nvSpPr>
        <p:spPr>
          <a:xfrm>
            <a:off x="378000" y="2044600"/>
            <a:ext cx="4243800" cy="25146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 sz="1500"/>
              <a:t>Data Collection and Preparation</a:t>
            </a:r>
            <a:endParaRPr sz="1500"/>
          </a:p>
          <a:p>
            <a:pPr marL="457200" lvl="0" indent="-323850" algn="l" rtl="0">
              <a:spcBef>
                <a:spcPts val="1600"/>
              </a:spcBef>
              <a:spcAft>
                <a:spcPts val="0"/>
              </a:spcAft>
              <a:buSzPts val="1500"/>
              <a:buChar char="●"/>
            </a:pPr>
            <a:r>
              <a:rPr lang="en" sz="1500"/>
              <a:t>Performance Metrics</a:t>
            </a:r>
            <a:endParaRPr sz="1500"/>
          </a:p>
          <a:p>
            <a:pPr marL="457200" lvl="0" indent="-323850" algn="l" rtl="0">
              <a:spcBef>
                <a:spcPts val="1600"/>
              </a:spcBef>
              <a:spcAft>
                <a:spcPts val="0"/>
              </a:spcAft>
              <a:buSzPts val="1500"/>
              <a:buChar char="●"/>
            </a:pPr>
            <a:r>
              <a:rPr lang="en" sz="1500"/>
              <a:t>Data Employment Analysis (DEA)</a:t>
            </a:r>
            <a:endParaRPr sz="1500"/>
          </a:p>
          <a:p>
            <a:pPr marL="457200" lvl="0" indent="-323850" algn="l" rtl="0">
              <a:spcBef>
                <a:spcPts val="1600"/>
              </a:spcBef>
              <a:spcAft>
                <a:spcPts val="0"/>
              </a:spcAft>
              <a:buSzPts val="1500"/>
              <a:buChar char="●"/>
            </a:pPr>
            <a:r>
              <a:rPr lang="en" sz="1500"/>
              <a:t>Statistical Analysis and Machine Learning</a:t>
            </a:r>
            <a:endParaRPr sz="1500"/>
          </a:p>
          <a:p>
            <a:pPr marL="457200" lvl="0" indent="-323850" algn="l" rtl="0">
              <a:spcBef>
                <a:spcPts val="1600"/>
              </a:spcBef>
              <a:spcAft>
                <a:spcPts val="1600"/>
              </a:spcAft>
              <a:buSzPts val="1500"/>
              <a:buChar char="●"/>
            </a:pPr>
            <a:r>
              <a:rPr lang="en" sz="1500"/>
              <a:t>Comparative Analysis</a:t>
            </a:r>
            <a:endParaRPr sz="1500"/>
          </a:p>
        </p:txBody>
      </p:sp>
      <p:sp>
        <p:nvSpPr>
          <p:cNvPr id="124" name="Google Shape;124;p22"/>
          <p:cNvSpPr txBox="1">
            <a:spLocks noGrp="1"/>
          </p:cNvSpPr>
          <p:nvPr>
            <p:ph type="body" idx="1"/>
          </p:nvPr>
        </p:nvSpPr>
        <p:spPr>
          <a:xfrm>
            <a:off x="4673075" y="2044600"/>
            <a:ext cx="3578700" cy="25146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 sz="1500"/>
              <a:t>Customer Feedback Analysis</a:t>
            </a:r>
            <a:endParaRPr sz="1500"/>
          </a:p>
          <a:p>
            <a:pPr marL="457200" lvl="0" indent="-323850" algn="l" rtl="0">
              <a:spcBef>
                <a:spcPts val="1600"/>
              </a:spcBef>
              <a:spcAft>
                <a:spcPts val="0"/>
              </a:spcAft>
              <a:buSzPts val="1500"/>
              <a:buChar char="●"/>
            </a:pPr>
            <a:r>
              <a:rPr lang="en" sz="1500"/>
              <a:t>Operational Audits and Process Mapping</a:t>
            </a:r>
            <a:endParaRPr sz="1500"/>
          </a:p>
          <a:p>
            <a:pPr marL="457200" lvl="0" indent="-323850" algn="l" rtl="0">
              <a:spcBef>
                <a:spcPts val="1600"/>
              </a:spcBef>
              <a:spcAft>
                <a:spcPts val="0"/>
              </a:spcAft>
              <a:buSzPts val="1500"/>
              <a:buChar char="●"/>
            </a:pPr>
            <a:r>
              <a:rPr lang="en" sz="1500"/>
              <a:t>Balanced Scorecard</a:t>
            </a:r>
            <a:endParaRPr sz="1500"/>
          </a:p>
          <a:p>
            <a:pPr marL="0" lvl="0" indent="0" algn="l" rtl="0">
              <a:spcBef>
                <a:spcPts val="1600"/>
              </a:spcBef>
              <a:spcAft>
                <a:spcPts val="1500"/>
              </a:spcAft>
              <a:buNone/>
            </a:pPr>
            <a:r>
              <a:rPr lang="en" sz="1500">
                <a:solidFill>
                  <a:srgbClr val="737373"/>
                </a:solidFill>
              </a:rPr>
              <a:t>(Met et al, 2024; Appiahene, 2020)</a:t>
            </a:r>
            <a:endParaRPr sz="1800">
              <a:solidFill>
                <a:srgbClr val="737373"/>
              </a:solidFill>
            </a:endParaRPr>
          </a:p>
        </p:txBody>
      </p:sp>
      <p:pic>
        <p:nvPicPr>
          <p:cNvPr id="3" name="Audio 2">
            <a:extLst>
              <a:ext uri="{FF2B5EF4-FFF2-40B4-BE49-F238E27FC236}">
                <a16:creationId xmlns:a16="http://schemas.microsoft.com/office/drawing/2014/main" id="{D6F32AC1-4BDB-1514-9850-C95C9083F5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887"/>
    </mc:Choice>
    <mc:Fallback xmlns="">
      <p:transition spd="slow" advTm="228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Employee Performance Optimization</a:t>
            </a:r>
            <a:endParaRPr b="1"/>
          </a:p>
        </p:txBody>
      </p:sp>
      <p:sp>
        <p:nvSpPr>
          <p:cNvPr id="130" name="Google Shape;130;p23"/>
          <p:cNvSpPr txBox="1">
            <a:spLocks noGrp="1"/>
          </p:cNvSpPr>
          <p:nvPr>
            <p:ph type="body" idx="1"/>
          </p:nvPr>
        </p:nvSpPr>
        <p:spPr>
          <a:xfrm>
            <a:off x="471900" y="20714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Customer Service Quality (Ibrahim, 2021)</a:t>
            </a:r>
            <a:endParaRPr sz="1900"/>
          </a:p>
          <a:p>
            <a:pPr marL="457200" lvl="0" indent="-349250" algn="l" rtl="0">
              <a:spcBef>
                <a:spcPts val="1600"/>
              </a:spcBef>
              <a:spcAft>
                <a:spcPts val="0"/>
              </a:spcAft>
              <a:buSzPts val="1900"/>
              <a:buChar char="●"/>
            </a:pPr>
            <a:r>
              <a:rPr lang="en" sz="1900"/>
              <a:t>Operational Efficiency (Suntellis, 2024).</a:t>
            </a:r>
            <a:endParaRPr sz="1900"/>
          </a:p>
          <a:p>
            <a:pPr marL="457200" lvl="0" indent="-349250" algn="l" rtl="0">
              <a:spcBef>
                <a:spcPts val="1000"/>
              </a:spcBef>
              <a:spcAft>
                <a:spcPts val="0"/>
              </a:spcAft>
              <a:buSzPts val="1900"/>
              <a:buChar char="●"/>
            </a:pPr>
            <a:r>
              <a:rPr lang="en" sz="1900"/>
              <a:t>Sales and Revenue (Macrothink, 2019).</a:t>
            </a:r>
            <a:endParaRPr sz="1900"/>
          </a:p>
          <a:p>
            <a:pPr marL="457200" lvl="0" indent="0" algn="l" rtl="0">
              <a:spcBef>
                <a:spcPts val="1000"/>
              </a:spcBef>
              <a:spcAft>
                <a:spcPts val="1600"/>
              </a:spcAft>
              <a:buNone/>
            </a:pPr>
            <a:endParaRPr sz="1900"/>
          </a:p>
        </p:txBody>
      </p:sp>
      <p:sp>
        <p:nvSpPr>
          <p:cNvPr id="131" name="Google Shape;131;p23"/>
          <p:cNvSpPr txBox="1">
            <a:spLocks noGrp="1"/>
          </p:cNvSpPr>
          <p:nvPr>
            <p:ph type="body" idx="2"/>
          </p:nvPr>
        </p:nvSpPr>
        <p:spPr>
          <a:xfrm>
            <a:off x="4694250" y="20714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Employee Engagement and Retention (Ibrahim, 2021).</a:t>
            </a:r>
            <a:endParaRPr sz="1900"/>
          </a:p>
          <a:p>
            <a:pPr marL="457200" lvl="0" indent="-349250" algn="l" rtl="0">
              <a:spcBef>
                <a:spcPts val="1000"/>
              </a:spcBef>
              <a:spcAft>
                <a:spcPts val="1000"/>
              </a:spcAft>
              <a:buSzPts val="1900"/>
              <a:buChar char="●"/>
            </a:pPr>
            <a:r>
              <a:rPr lang="en" sz="1900"/>
              <a:t>Training and Development (Appiahene, 2020).</a:t>
            </a:r>
            <a:endParaRPr sz="1900"/>
          </a:p>
        </p:txBody>
      </p:sp>
      <p:pic>
        <p:nvPicPr>
          <p:cNvPr id="4" name="Audio 3">
            <a:extLst>
              <a:ext uri="{FF2B5EF4-FFF2-40B4-BE49-F238E27FC236}">
                <a16:creationId xmlns:a16="http://schemas.microsoft.com/office/drawing/2014/main" id="{8BAE8DED-5297-F916-89CD-2E7EC6542F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2882"/>
    </mc:Choice>
    <mc:Fallback>
      <p:transition spd="slow" advTm="142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Optimizing Performance With Analytics</a:t>
            </a:r>
            <a:endParaRPr b="1"/>
          </a:p>
        </p:txBody>
      </p:sp>
      <p:sp>
        <p:nvSpPr>
          <p:cNvPr id="137" name="Google Shape;137;p24"/>
          <p:cNvSpPr txBox="1">
            <a:spLocks noGrp="1"/>
          </p:cNvSpPr>
          <p:nvPr>
            <p:ph type="body" idx="1"/>
          </p:nvPr>
        </p:nvSpPr>
        <p:spPr>
          <a:xfrm>
            <a:off x="471900" y="2147675"/>
            <a:ext cx="74952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Performance Dashboards (Delux, 2024)</a:t>
            </a:r>
            <a:endParaRPr sz="1900"/>
          </a:p>
          <a:p>
            <a:pPr marL="457200" lvl="0" indent="-349250" algn="l" rtl="0">
              <a:spcBef>
                <a:spcPts val="1600"/>
              </a:spcBef>
              <a:spcAft>
                <a:spcPts val="0"/>
              </a:spcAft>
              <a:buSzPts val="1900"/>
              <a:buChar char="●"/>
            </a:pPr>
            <a:r>
              <a:rPr lang="en" sz="1900"/>
              <a:t>Predictive Analytics (Cameron, 2023)</a:t>
            </a:r>
            <a:endParaRPr sz="1900"/>
          </a:p>
          <a:p>
            <a:pPr marL="457200" lvl="0" indent="-349250" algn="l" rtl="0">
              <a:spcBef>
                <a:spcPts val="1000"/>
              </a:spcBef>
              <a:spcAft>
                <a:spcPts val="1600"/>
              </a:spcAft>
              <a:buSzPts val="1900"/>
              <a:buChar char="●"/>
            </a:pPr>
            <a:r>
              <a:rPr lang="en" sz="1900"/>
              <a:t>Behavioral Analytics (Paulus and Endang, 2019).</a:t>
            </a:r>
            <a:endParaRPr sz="1900"/>
          </a:p>
        </p:txBody>
      </p:sp>
      <p:pic>
        <p:nvPicPr>
          <p:cNvPr id="3" name="Audio 2">
            <a:extLst>
              <a:ext uri="{FF2B5EF4-FFF2-40B4-BE49-F238E27FC236}">
                <a16:creationId xmlns:a16="http://schemas.microsoft.com/office/drawing/2014/main" id="{C315F44D-8ABD-8069-A33B-D90CFF1841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8052"/>
    </mc:Choice>
    <mc:Fallback>
      <p:transition spd="slow" advTm="78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Assessing Marketing Impact</a:t>
            </a:r>
            <a:endParaRPr b="1"/>
          </a:p>
        </p:txBody>
      </p:sp>
      <p:sp>
        <p:nvSpPr>
          <p:cNvPr id="143" name="Google Shape;143;p2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Transaction Analysis</a:t>
            </a:r>
            <a:endParaRPr sz="1900"/>
          </a:p>
          <a:p>
            <a:pPr marL="457200" lvl="0" indent="-349250" algn="l" rtl="0">
              <a:spcBef>
                <a:spcPts val="1600"/>
              </a:spcBef>
              <a:spcAft>
                <a:spcPts val="0"/>
              </a:spcAft>
              <a:buSzPts val="1900"/>
              <a:buChar char="●"/>
            </a:pPr>
            <a:r>
              <a:rPr lang="en" sz="1900"/>
              <a:t>Customer Segmentation</a:t>
            </a:r>
            <a:endParaRPr sz="1900"/>
          </a:p>
          <a:p>
            <a:pPr marL="457200" lvl="0" indent="-349250" algn="l" rtl="0">
              <a:spcBef>
                <a:spcPts val="1000"/>
              </a:spcBef>
              <a:spcAft>
                <a:spcPts val="0"/>
              </a:spcAft>
              <a:buSzPts val="1900"/>
              <a:buChar char="●"/>
            </a:pPr>
            <a:r>
              <a:rPr lang="en" sz="1900"/>
              <a:t>Sales and Revenue MEtrics</a:t>
            </a:r>
            <a:endParaRPr sz="1900"/>
          </a:p>
          <a:p>
            <a:pPr marL="457200" lvl="0" indent="0" algn="l" rtl="0">
              <a:spcBef>
                <a:spcPts val="1000"/>
              </a:spcBef>
              <a:spcAft>
                <a:spcPts val="1600"/>
              </a:spcAft>
              <a:buNone/>
            </a:pPr>
            <a:endParaRPr sz="1900"/>
          </a:p>
        </p:txBody>
      </p:sp>
      <p:sp>
        <p:nvSpPr>
          <p:cNvPr id="144" name="Google Shape;144;p2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Customer Feedback and Sentiment Analysis</a:t>
            </a:r>
            <a:endParaRPr sz="1900"/>
          </a:p>
          <a:p>
            <a:pPr marL="457200" lvl="0" indent="-349250" algn="l" rtl="0">
              <a:spcBef>
                <a:spcPts val="1600"/>
              </a:spcBef>
              <a:spcAft>
                <a:spcPts val="0"/>
              </a:spcAft>
              <a:buSzPts val="1900"/>
              <a:buChar char="●"/>
            </a:pPr>
            <a:r>
              <a:rPr lang="en" sz="1900"/>
              <a:t>Performance Dashboards</a:t>
            </a:r>
            <a:endParaRPr sz="1900"/>
          </a:p>
          <a:p>
            <a:pPr marL="457200" lvl="0" indent="-349250" algn="l" rtl="0">
              <a:spcBef>
                <a:spcPts val="1000"/>
              </a:spcBef>
              <a:spcAft>
                <a:spcPts val="1600"/>
              </a:spcAft>
              <a:buSzPts val="1900"/>
              <a:buChar char="●"/>
            </a:pPr>
            <a:r>
              <a:rPr lang="en" sz="1900"/>
              <a:t>Predictive  Analytics</a:t>
            </a:r>
            <a:endParaRPr sz="1900"/>
          </a:p>
        </p:txBody>
      </p:sp>
      <p:pic>
        <p:nvPicPr>
          <p:cNvPr id="8" name="Audio 7">
            <a:extLst>
              <a:ext uri="{FF2B5EF4-FFF2-40B4-BE49-F238E27FC236}">
                <a16:creationId xmlns:a16="http://schemas.microsoft.com/office/drawing/2014/main" id="{FCB7AC59-3C33-4358-F178-D7CCFDE560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4113"/>
    </mc:Choice>
    <mc:Fallback>
      <p:transition spd="slow" advTm="174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Risk Challenges and Ethics</a:t>
            </a:r>
            <a:endParaRPr b="1"/>
          </a:p>
        </p:txBody>
      </p:sp>
      <p:sp>
        <p:nvSpPr>
          <p:cNvPr id="150" name="Google Shape;150;p26"/>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Data Privacy and Security</a:t>
            </a:r>
            <a:endParaRPr sz="1900"/>
          </a:p>
          <a:p>
            <a:pPr marL="457200" lvl="0" indent="-349250" algn="l" rtl="0">
              <a:spcBef>
                <a:spcPts val="1600"/>
              </a:spcBef>
              <a:spcAft>
                <a:spcPts val="0"/>
              </a:spcAft>
              <a:buSzPts val="1900"/>
              <a:buChar char="●"/>
            </a:pPr>
            <a:r>
              <a:rPr lang="en" sz="1900"/>
              <a:t>Bias and Fairness (Cameron, 2023)</a:t>
            </a:r>
            <a:endParaRPr sz="1900"/>
          </a:p>
          <a:p>
            <a:pPr marL="457200" lvl="0" indent="-349250" algn="l" rtl="0">
              <a:spcBef>
                <a:spcPts val="1000"/>
              </a:spcBef>
              <a:spcAft>
                <a:spcPts val="1600"/>
              </a:spcAft>
              <a:buSzPts val="1900"/>
              <a:buChar char="●"/>
            </a:pPr>
            <a:r>
              <a:rPr lang="en" sz="1900"/>
              <a:t>Transparency and Accountability (FastCapital, 2024)</a:t>
            </a:r>
            <a:endParaRPr sz="1900"/>
          </a:p>
        </p:txBody>
      </p:sp>
      <p:sp>
        <p:nvSpPr>
          <p:cNvPr id="151" name="Google Shape;151;p26"/>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a:t>Operational Risks (Delux, 2024).</a:t>
            </a:r>
            <a:endParaRPr sz="1900"/>
          </a:p>
          <a:p>
            <a:pPr marL="457200" lvl="0" indent="-349250" algn="l" rtl="0">
              <a:spcBef>
                <a:spcPts val="1600"/>
              </a:spcBef>
              <a:spcAft>
                <a:spcPts val="1600"/>
              </a:spcAft>
              <a:buSzPts val="1900"/>
              <a:buChar char="●"/>
            </a:pPr>
            <a:r>
              <a:rPr lang="en" sz="1900"/>
              <a:t>Ethical Concerns (Paulus and Endang, 2019)</a:t>
            </a:r>
            <a:endParaRPr sz="1900"/>
          </a:p>
        </p:txBody>
      </p:sp>
      <p:pic>
        <p:nvPicPr>
          <p:cNvPr id="3" name="Audio 2">
            <a:extLst>
              <a:ext uri="{FF2B5EF4-FFF2-40B4-BE49-F238E27FC236}">
                <a16:creationId xmlns:a16="http://schemas.microsoft.com/office/drawing/2014/main" id="{77E514FD-0A55-B668-3ACE-110D2F917B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4843"/>
    </mc:Choice>
    <mc:Fallback>
      <p:transition spd="slow" advTm="164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Ensuring Data Accuracy</a:t>
            </a:r>
            <a:endParaRPr b="1"/>
          </a:p>
        </p:txBody>
      </p:sp>
      <p:sp>
        <p:nvSpPr>
          <p:cNvPr id="157" name="Google Shape;157;p27"/>
          <p:cNvSpPr txBox="1">
            <a:spLocks noGrp="1"/>
          </p:cNvSpPr>
          <p:nvPr>
            <p:ph type="body" idx="1"/>
          </p:nvPr>
        </p:nvSpPr>
        <p:spPr>
          <a:xfrm>
            <a:off x="471900" y="1919075"/>
            <a:ext cx="8344200" cy="27102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SzPts val="1900"/>
              <a:buChar char="●"/>
            </a:pPr>
            <a:r>
              <a:rPr lang="en" sz="1900" dirty="0"/>
              <a:t>Data Quality Checks (Clay, 2024).</a:t>
            </a:r>
            <a:endParaRPr sz="1900" dirty="0"/>
          </a:p>
          <a:p>
            <a:pPr marL="457200" lvl="0" indent="-349250" algn="l" rtl="0">
              <a:spcBef>
                <a:spcPts val="1600"/>
              </a:spcBef>
              <a:spcAft>
                <a:spcPts val="0"/>
              </a:spcAft>
              <a:buSzPts val="1900"/>
              <a:buChar char="●"/>
            </a:pPr>
            <a:r>
              <a:rPr lang="en" sz="1900" dirty="0"/>
              <a:t>Data Source Verification (Paulus and </a:t>
            </a:r>
            <a:r>
              <a:rPr lang="en" sz="1900" dirty="0" err="1"/>
              <a:t>Endang</a:t>
            </a:r>
            <a:r>
              <a:rPr lang="en" sz="1900" dirty="0"/>
              <a:t>, 2019).</a:t>
            </a:r>
            <a:endParaRPr sz="1900" dirty="0"/>
          </a:p>
          <a:p>
            <a:pPr marL="457200" lvl="0" indent="-349250" algn="l" rtl="0">
              <a:spcBef>
                <a:spcPts val="1000"/>
              </a:spcBef>
              <a:spcAft>
                <a:spcPts val="0"/>
              </a:spcAft>
              <a:buSzPts val="1900"/>
              <a:buChar char="●"/>
            </a:pPr>
            <a:r>
              <a:rPr lang="en" sz="1900" dirty="0"/>
              <a:t>Real-time Data Integration (</a:t>
            </a:r>
            <a:r>
              <a:rPr lang="en" sz="1900" dirty="0" err="1"/>
              <a:t>Ilker</a:t>
            </a:r>
            <a:r>
              <a:rPr lang="en" sz="1900" dirty="0"/>
              <a:t> Met</a:t>
            </a:r>
            <a:r>
              <a:rPr lang="en" sz="1900" dirty="0">
                <a:solidFill>
                  <a:srgbClr val="737373"/>
                </a:solidFill>
              </a:rPr>
              <a:t>, </a:t>
            </a:r>
            <a:r>
              <a:rPr lang="en" sz="1900" dirty="0" err="1">
                <a:solidFill>
                  <a:srgbClr val="737373"/>
                </a:solidFill>
              </a:rPr>
              <a:t>Ayfer</a:t>
            </a:r>
            <a:r>
              <a:rPr lang="en" sz="1900" dirty="0">
                <a:solidFill>
                  <a:srgbClr val="737373"/>
                </a:solidFill>
              </a:rPr>
              <a:t> </a:t>
            </a:r>
            <a:r>
              <a:rPr lang="en" sz="1900" dirty="0" err="1">
                <a:solidFill>
                  <a:srgbClr val="737373"/>
                </a:solidFill>
              </a:rPr>
              <a:t>Erkoç</a:t>
            </a:r>
            <a:r>
              <a:rPr lang="en" sz="1900" dirty="0">
                <a:solidFill>
                  <a:srgbClr val="737373"/>
                </a:solidFill>
              </a:rPr>
              <a:t>, </a:t>
            </a:r>
            <a:r>
              <a:rPr lang="en" sz="1900" dirty="0" err="1">
                <a:solidFill>
                  <a:srgbClr val="737373"/>
                </a:solidFill>
              </a:rPr>
              <a:t>Ayfer</a:t>
            </a:r>
            <a:r>
              <a:rPr lang="en" sz="1900" dirty="0">
                <a:solidFill>
                  <a:srgbClr val="737373"/>
                </a:solidFill>
              </a:rPr>
              <a:t> </a:t>
            </a:r>
            <a:r>
              <a:rPr lang="en" sz="1900" dirty="0" err="1">
                <a:solidFill>
                  <a:srgbClr val="737373"/>
                </a:solidFill>
              </a:rPr>
              <a:t>Erkoç</a:t>
            </a:r>
            <a:r>
              <a:rPr lang="en" sz="1900" dirty="0">
                <a:solidFill>
                  <a:srgbClr val="737373"/>
                </a:solidFill>
              </a:rPr>
              <a:t>, 2022</a:t>
            </a:r>
            <a:r>
              <a:rPr lang="en" sz="1900" dirty="0"/>
              <a:t>).</a:t>
            </a:r>
            <a:endParaRPr sz="1900" dirty="0"/>
          </a:p>
          <a:p>
            <a:pPr marL="457200" lvl="0" indent="-349250" algn="l" rtl="0">
              <a:spcBef>
                <a:spcPts val="1000"/>
              </a:spcBef>
              <a:spcAft>
                <a:spcPts val="0"/>
              </a:spcAft>
              <a:buSzPts val="1900"/>
              <a:buChar char="●"/>
            </a:pPr>
            <a:r>
              <a:rPr lang="en" sz="1900" dirty="0"/>
              <a:t>Data Governance Policies (</a:t>
            </a:r>
            <a:r>
              <a:rPr lang="en" sz="1900" dirty="0" err="1"/>
              <a:t>Necmi</a:t>
            </a:r>
            <a:r>
              <a:rPr lang="en" sz="1900" dirty="0"/>
              <a:t>, 1997).</a:t>
            </a:r>
            <a:endParaRPr sz="1900" dirty="0"/>
          </a:p>
          <a:p>
            <a:pPr marL="457200" lvl="0" indent="-349250" algn="l" rtl="0">
              <a:spcBef>
                <a:spcPts val="1000"/>
              </a:spcBef>
              <a:spcAft>
                <a:spcPts val="1600"/>
              </a:spcAft>
              <a:buSzPts val="1900"/>
              <a:buChar char="●"/>
            </a:pPr>
            <a:r>
              <a:rPr lang="en" sz="1900" dirty="0"/>
              <a:t>Automation and AI.</a:t>
            </a:r>
            <a:endParaRPr sz="1900" dirty="0"/>
          </a:p>
        </p:txBody>
      </p:sp>
      <p:pic>
        <p:nvPicPr>
          <p:cNvPr id="3" name="Audio 2">
            <a:extLst>
              <a:ext uri="{FF2B5EF4-FFF2-40B4-BE49-F238E27FC236}">
                <a16:creationId xmlns:a16="http://schemas.microsoft.com/office/drawing/2014/main" id="{92EC9D14-33F9-3081-EC0D-75CFC320D6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4712"/>
    </mc:Choice>
    <mc:Fallback>
      <p:transition spd="slow" advTm="84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Conclusion</a:t>
            </a:r>
            <a:endParaRPr b="1"/>
          </a:p>
        </p:txBody>
      </p:sp>
      <p:sp>
        <p:nvSpPr>
          <p:cNvPr id="163" name="Google Shape;163;p28"/>
          <p:cNvSpPr txBox="1">
            <a:spLocks noGrp="1"/>
          </p:cNvSpPr>
          <p:nvPr>
            <p:ph type="body" idx="1"/>
          </p:nvPr>
        </p:nvSpPr>
        <p:spPr>
          <a:xfrm>
            <a:off x="460950" y="194082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t>Implementing business analytics in assessing a bank’s branch performance is crucial for making informed decisions and driving strategic improvements. By leveraging  predictive analytics, marketing insights and data-driven strategies, banks can optimize operations, enhance customer experiences, and mitigate risks effectively. However, it’s essential to address challenge</a:t>
            </a:r>
            <a:r>
              <a:rPr lang="en-GB" sz="1600" dirty="0"/>
              <a:t>s</a:t>
            </a:r>
            <a:r>
              <a:rPr lang="en" sz="1600" dirty="0"/>
              <a:t> such as data accuracy, ethical considerations, and performance evaluation methodologies to ensure successful implementation. With robust data governance, continuous monitoring, and adaptive strategies, banks can harness the power of business analytics to thrive in today’s dynamic financial landscape.</a:t>
            </a:r>
            <a:endParaRPr sz="1600" dirty="0"/>
          </a:p>
        </p:txBody>
      </p:sp>
      <p:pic>
        <p:nvPicPr>
          <p:cNvPr id="3" name="Audio 2">
            <a:extLst>
              <a:ext uri="{FF2B5EF4-FFF2-40B4-BE49-F238E27FC236}">
                <a16:creationId xmlns:a16="http://schemas.microsoft.com/office/drawing/2014/main" id="{2E14C328-AD25-A004-63E8-0ECA8CCEB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655"/>
    </mc:Choice>
    <mc:Fallback>
      <p:transition spd="slow" advTm="56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b="1"/>
              <a:t>THANK YOU!</a:t>
            </a:r>
            <a:endParaRPr sz="5400" b="1"/>
          </a:p>
        </p:txBody>
      </p:sp>
      <p:pic>
        <p:nvPicPr>
          <p:cNvPr id="3" name="Audio 2">
            <a:extLst>
              <a:ext uri="{FF2B5EF4-FFF2-40B4-BE49-F238E27FC236}">
                <a16:creationId xmlns:a16="http://schemas.microsoft.com/office/drawing/2014/main" id="{B4F9E807-D6DF-09DC-49BB-637BA9C348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66"/>
    </mc:Choice>
    <mc:Fallback>
      <p:transition spd="slow" advTm="3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References</a:t>
            </a:r>
            <a:endParaRPr b="1"/>
          </a:p>
        </p:txBody>
      </p:sp>
      <p:pic>
        <p:nvPicPr>
          <p:cNvPr id="3" name="Audio 2">
            <a:extLst>
              <a:ext uri="{FF2B5EF4-FFF2-40B4-BE49-F238E27FC236}">
                <a16:creationId xmlns:a16="http://schemas.microsoft.com/office/drawing/2014/main" id="{A964702F-263D-8EA0-7DE3-17C8AD411F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45"/>
    </mc:Choice>
    <mc:Fallback>
      <p:transition spd="slow" advTm="2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a:spLocks noGrp="1"/>
          </p:cNvSpPr>
          <p:nvPr>
            <p:ph type="body" idx="1"/>
          </p:nvPr>
        </p:nvSpPr>
        <p:spPr>
          <a:xfrm>
            <a:off x="460950" y="408150"/>
            <a:ext cx="8222100" cy="4327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solidFill>
                  <a:srgbClr val="000000"/>
                </a:solidFill>
              </a:rPr>
              <a:t>Apexon. (2022, December 15). 5 Use Cases of Predictive Analytics in BFSI. Retrieved from https://www.apexon.com/blog/5-use-cases-of-predictive-analytics-in-bfsi/</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Appiahene, P. (2020). Predicting Bank Operational Efficiency Using Machine Learning. Hindawi. Retrieved from https://www.hindawi.com/journals/afs/2020/8581202/</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Avkiran, N. K. (1997, November). Models of retail performance for bank branches: predicting the level of key business drivers. *Emerald Insight*. https://doi.org/10.1108/02652329710184451</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Barr, S. (2020, July). How Banks Should Change Their KPIs. *Stacey Barr*. https://www.staceybarr.com/measure-up/how-banks-should-change-their-kpis/</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Birkett, A. (2023, September). What Is Customer Satisfaction Score (CSAT) and How to Measure It? *Hubspot*. https://blog.hubspot.com/service/customer-satisfaction-score</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Deluxe. (2024). 5 Keys to Improve Bank Branch Performance Management. Retrieved from https://www.deluxe.com/blog/keys-regular-branch-performance-measurement/</a:t>
            </a:r>
            <a:endParaRPr sz="1200">
              <a:solidFill>
                <a:srgbClr val="000000"/>
              </a:solidFill>
            </a:endParaRPr>
          </a:p>
          <a:p>
            <a:pPr marL="0" lvl="0" indent="0" algn="l" rtl="0">
              <a:lnSpc>
                <a:spcPct val="100000"/>
              </a:lnSpc>
              <a:spcBef>
                <a:spcPts val="0"/>
              </a:spcBef>
              <a:spcAft>
                <a:spcPts val="0"/>
              </a:spcAft>
              <a:buNone/>
            </a:pPr>
            <a:endParaRPr sz="1200">
              <a:solidFill>
                <a:srgbClr val="000000"/>
              </a:solidFill>
            </a:endParaRPr>
          </a:p>
          <a:p>
            <a:pPr marL="0" lvl="0" indent="0" algn="l" rtl="0">
              <a:lnSpc>
                <a:spcPct val="100000"/>
              </a:lnSpc>
              <a:spcBef>
                <a:spcPts val="0"/>
              </a:spcBef>
              <a:spcAft>
                <a:spcPts val="0"/>
              </a:spcAft>
              <a:buNone/>
            </a:pPr>
            <a:r>
              <a:rPr lang="en" sz="1200">
                <a:solidFill>
                  <a:srgbClr val="000000"/>
                </a:solidFill>
              </a:rPr>
              <a:t>Fernando, J. (2021, June). Account Activity: What it is, How it Works, Example. *Investopedia*. https://www.quora.com/How-can-data-mining-be-used-to-identify-patterns-and-trends-in-customer-behavior-and-preferences-to-inform-B2B-marketing-efforts#:~:text=Data%20mining%20can%20be%20used%20in%20different%20ways%20like%20segmentation,identify%20patterns%20in%20customer%20behavior.</a:t>
            </a:r>
            <a:endParaRPr sz="1200">
              <a:solidFill>
                <a:srgbClr val="000000"/>
              </a:solidFill>
            </a:endParaRPr>
          </a:p>
          <a:p>
            <a:pPr marL="0" lvl="0" indent="0" algn="l" rtl="0">
              <a:spcBef>
                <a:spcPts val="2100"/>
              </a:spcBef>
              <a:spcAft>
                <a:spcPts val="0"/>
              </a:spcAft>
              <a:buNone/>
            </a:pPr>
            <a:endParaRPr sz="1200">
              <a:solidFill>
                <a:schemeClr val="hlink"/>
              </a:solidFill>
              <a:highlight>
                <a:srgbClr val="FFFFFF"/>
              </a:highlight>
            </a:endParaRPr>
          </a:p>
          <a:p>
            <a:pPr marL="0" lvl="0" indent="0" algn="just" rtl="0">
              <a:spcBef>
                <a:spcPts val="2100"/>
              </a:spcBef>
              <a:spcAft>
                <a:spcPts val="1600"/>
              </a:spcAft>
              <a:buNone/>
            </a:pPr>
            <a:endParaRPr sz="1200"/>
          </a:p>
        </p:txBody>
      </p:sp>
      <p:pic>
        <p:nvPicPr>
          <p:cNvPr id="3" name="Audio 2">
            <a:extLst>
              <a:ext uri="{FF2B5EF4-FFF2-40B4-BE49-F238E27FC236}">
                <a16:creationId xmlns:a16="http://schemas.microsoft.com/office/drawing/2014/main" id="{04DCFA64-F4F0-ACAA-9DC8-899A15D6AE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15"/>
    </mc:Choice>
    <mc:Fallback>
      <p:transition spd="slow" advTm="1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Introduction</a:t>
            </a:r>
            <a:endParaRPr b="1"/>
          </a:p>
        </p:txBody>
      </p:sp>
      <p:pic>
        <p:nvPicPr>
          <p:cNvPr id="3" name="Audio 2">
            <a:extLst>
              <a:ext uri="{FF2B5EF4-FFF2-40B4-BE49-F238E27FC236}">
                <a16:creationId xmlns:a16="http://schemas.microsoft.com/office/drawing/2014/main" id="{8AAAD725-FB9E-7EC3-F796-3EFBD83C07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5"/>
    </mc:Choice>
    <mc:Fallback xmlns="">
      <p:transition spd="slow" advTm="2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2"/>
          <p:cNvSpPr txBox="1"/>
          <p:nvPr/>
        </p:nvSpPr>
        <p:spPr>
          <a:xfrm>
            <a:off x="524850" y="419850"/>
            <a:ext cx="8094300" cy="430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Horani, O. M., Khatibi, A., Al-Soud, A., &amp; Tham, J. (2023, August). An Overview of the Rise of Business Analytics Adoption in Banking and its Impact on Performance. *Research Gate*. https://www.researchgate.net/publication/373076006_An_Overview_of_the_Rise_of_Business_Analytics_Adoption_in_Banking_and_its_Impact_on_Performance</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en" sz="1200">
                <a:latin typeface="Roboto"/>
                <a:ea typeface="Roboto"/>
                <a:cs typeface="Roboto"/>
                <a:sym typeface="Roboto"/>
              </a:rPr>
              <a:t>Ibrahim, Y. A. (2021). The Perceptions of Bank Employees on Performance Target. *Walden University*. Retrieved from https://scholarworks.waldenu.edu/cgi/viewcontent.cgi?article=12262&amp;context=dissertations</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en" sz="1200">
                <a:latin typeface="Roboto"/>
                <a:ea typeface="Roboto"/>
                <a:cs typeface="Roboto"/>
                <a:sym typeface="Roboto"/>
              </a:rPr>
              <a:t>Jrni. (2020, July). How to improve bank branch performance. *Jrni*. https://www.jrni.com/blog/how-to-improve-bank-branch-performance</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en" sz="1200">
                <a:latin typeface="Roboto"/>
                <a:ea typeface="Roboto"/>
                <a:cs typeface="Roboto"/>
                <a:sym typeface="Roboto"/>
              </a:rPr>
              <a:t>Kochański, R. (2024, March). 9 Ways to Improve the Banking Customer Experience (CX) in 2024. *Hubtype*. https://www.hubtype.com/blog/improve-the-banking-customer-experience</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en" sz="1200">
                <a:latin typeface="Roboto"/>
                <a:ea typeface="Roboto"/>
                <a:cs typeface="Roboto"/>
                <a:sym typeface="Roboto"/>
              </a:rPr>
              <a:t>Lucco, J. (2024, May). 17 Key Performance Indicators Every Bank Should Track. *Clear Point Strategy*. https://www.clearpointstrategy.com/blog/bank-kpis</a:t>
            </a:r>
            <a:endParaRPr sz="1200">
              <a:latin typeface="Roboto"/>
              <a:ea typeface="Roboto"/>
              <a:cs typeface="Roboto"/>
              <a:sym typeface="Roboto"/>
            </a:endParaRPr>
          </a:p>
          <a:p>
            <a:pPr marL="0" lvl="0" indent="0" algn="l" rtl="0">
              <a:spcBef>
                <a:spcPts val="0"/>
              </a:spcBef>
              <a:spcAft>
                <a:spcPts val="0"/>
              </a:spcAft>
              <a:buNone/>
            </a:pPr>
            <a:endParaRPr sz="1200">
              <a:latin typeface="Roboto"/>
              <a:ea typeface="Roboto"/>
              <a:cs typeface="Roboto"/>
              <a:sym typeface="Roboto"/>
            </a:endParaRPr>
          </a:p>
          <a:p>
            <a:pPr marL="0" lvl="0" indent="0" algn="l" rtl="0">
              <a:spcBef>
                <a:spcPts val="0"/>
              </a:spcBef>
              <a:spcAft>
                <a:spcPts val="0"/>
              </a:spcAft>
              <a:buNone/>
            </a:pPr>
            <a:r>
              <a:rPr lang="en" sz="1200">
                <a:latin typeface="Roboto"/>
                <a:ea typeface="Roboto"/>
                <a:cs typeface="Roboto"/>
                <a:sym typeface="Roboto"/>
              </a:rPr>
              <a:t>Met, I., Alcaraz, J. J., &amp; Reyes, E. (2024). Performance, Efficiency, and Target Setting for Bank Branches: Time Series with Automated Machine Learning. *ResearchGate*. Retrieved from https://www.researchgate.net/publication/366717180_Performance_Efficiency_and_Target_Setting_for_Bank_Branches_Time_Series_with_Automated_Machine_Learning</a:t>
            </a:r>
            <a:endParaRPr sz="1200">
              <a:latin typeface="Roboto"/>
              <a:ea typeface="Roboto"/>
              <a:cs typeface="Roboto"/>
              <a:sym typeface="Roboto"/>
            </a:endParaRPr>
          </a:p>
          <a:p>
            <a:pPr marL="0" lvl="0" indent="0" algn="l" rtl="0">
              <a:spcBef>
                <a:spcPts val="0"/>
              </a:spcBef>
              <a:spcAft>
                <a:spcPts val="0"/>
              </a:spcAft>
              <a:buNone/>
            </a:pPr>
            <a:endParaRPr sz="1200">
              <a:solidFill>
                <a:schemeClr val="lt2"/>
              </a:solidFill>
              <a:latin typeface="Roboto"/>
              <a:ea typeface="Roboto"/>
              <a:cs typeface="Roboto"/>
              <a:sym typeface="Roboto"/>
            </a:endParaRPr>
          </a:p>
        </p:txBody>
      </p:sp>
      <p:pic>
        <p:nvPicPr>
          <p:cNvPr id="3" name="Audio 2">
            <a:extLst>
              <a:ext uri="{FF2B5EF4-FFF2-40B4-BE49-F238E27FC236}">
                <a16:creationId xmlns:a16="http://schemas.microsoft.com/office/drawing/2014/main" id="{12C7225A-12A0-6F67-E79C-81E5E27AF8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19"/>
    </mc:Choice>
    <mc:Fallback>
      <p:transition spd="slow" advTm="2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body" idx="1"/>
          </p:nvPr>
        </p:nvSpPr>
        <p:spPr>
          <a:xfrm>
            <a:off x="460950" y="537300"/>
            <a:ext cx="8222100" cy="4068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PI.Exchange. (2023). How Predictive Analytics is Transforming the Banking Industry. Retrieved from https://www.pi.exchange/blog/predictive-analytics-in-banking</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Sackitey, D. T., &amp; Ndwiga, T. (n.d.). A CRITICAL ANALYSIS OF KEY FINANCIAL PERFORMANCE INDICATORS IN THE BANKING INDUSTRY IN GHANA. *Taxilajournal*. https://www.texilajournal.com/management/article/572-a-critical-analysis</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Saksonova, S. (2014, September). The Role of Net Interest Margin in Improving Banks’ Asset Structure and Assessing the Stability and Efficiency of their Operations. *Research Gate*. https://www.researchgate.net/publication/272392104_The_Role_of_Net_Interest_Margin_in_Improving_Banks'_Asset_Structure_and_Assessing_the_Stability_and_Efficiency_of_their_Operations</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Sebert, T. (2023, October 18). How Predictive Analytics is Transforming the Banking Industry. *Pi.Exchange*. https://www.pi.exchange/blog/predictive-analytics-in-banking</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Stacey Barr. (2020, July). How Banks Should Change Their KPIs. *Stacey Barr*. https://www.staceybarr.com/measure-up/how-banks-should-change-their-kpis/</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Visible Alpha. (2024). Guide to Commercial Bank KPIs. *Visible Alpha*. https://visiblealpha.com/financials/commercial-banking/bank-kpis/</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Wardoyo, P., &amp; Rusdianti, E. (2019, September). Efforts to Improve Bank Marketing Performance. *Research Gate*. https://www.researchgate.net/publication/335907713_Efforts_to_Improve_Bank_Marketing_Performance</a:t>
            </a:r>
            <a:endParaRPr sz="1100">
              <a:solidFill>
                <a:srgbClr val="000000"/>
              </a:solidFill>
              <a:latin typeface="Arial"/>
              <a:ea typeface="Arial"/>
              <a:cs typeface="Arial"/>
              <a:sym typeface="Arial"/>
            </a:endParaRPr>
          </a:p>
          <a:p>
            <a:pPr marL="0" lvl="0" indent="0" algn="ctr" rtl="0">
              <a:spcBef>
                <a:spcPts val="0"/>
              </a:spcBef>
              <a:spcAft>
                <a:spcPts val="1600"/>
              </a:spcAft>
              <a:buNone/>
            </a:pPr>
            <a:endParaRPr/>
          </a:p>
        </p:txBody>
      </p:sp>
      <p:pic>
        <p:nvPicPr>
          <p:cNvPr id="3" name="Audio 2">
            <a:extLst>
              <a:ext uri="{FF2B5EF4-FFF2-40B4-BE49-F238E27FC236}">
                <a16:creationId xmlns:a16="http://schemas.microsoft.com/office/drawing/2014/main" id="{DA525D14-B161-810B-FCF7-A4723BA032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65"/>
    </mc:Choice>
    <mc:Fallback>
      <p:transition spd="slow" advTm="1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body" idx="1"/>
          </p:nvPr>
        </p:nvSpPr>
        <p:spPr>
          <a:xfrm>
            <a:off x="460950" y="633450"/>
            <a:ext cx="8222100" cy="3876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dirty="0"/>
              <a:t>In today’s fast-changing banking world, using business analytics is essential for banks to grow and succeed. Business analytics uses data to improve how banks serve customers, manage risks, and run their operations more smoothly (</a:t>
            </a:r>
            <a:r>
              <a:rPr lang="en" sz="1500" dirty="0">
                <a:highlight>
                  <a:srgbClr val="FFFFFF"/>
                </a:highlight>
              </a:rPr>
              <a:t>Omar Mohammed </a:t>
            </a:r>
            <a:r>
              <a:rPr lang="en" sz="1500" dirty="0" err="1">
                <a:highlight>
                  <a:srgbClr val="FFFFFF"/>
                </a:highlight>
              </a:rPr>
              <a:t>Horani</a:t>
            </a:r>
            <a:r>
              <a:rPr lang="en" sz="1500" dirty="0">
                <a:highlight>
                  <a:srgbClr val="FFFFFF"/>
                </a:highlight>
              </a:rPr>
              <a:t>, Ali </a:t>
            </a:r>
            <a:r>
              <a:rPr lang="en" sz="1500" dirty="0" err="1">
                <a:highlight>
                  <a:srgbClr val="FFFFFF"/>
                </a:highlight>
              </a:rPr>
              <a:t>Khatibi</a:t>
            </a:r>
            <a:r>
              <a:rPr lang="en" sz="1500" dirty="0">
                <a:highlight>
                  <a:srgbClr val="FFFFFF"/>
                </a:highlight>
              </a:rPr>
              <a:t> et al, 2023</a:t>
            </a:r>
            <a:r>
              <a:rPr lang="en" sz="1500" dirty="0"/>
              <a:t>). This approach helps banks go beyond traditional tasks like forecasting sales and allows them to offer innovative financial solutions and better customer service (</a:t>
            </a:r>
            <a:r>
              <a:rPr lang="en" sz="1500" dirty="0" err="1"/>
              <a:t>Vikhil</a:t>
            </a:r>
            <a:r>
              <a:rPr lang="en" sz="1500" dirty="0"/>
              <a:t>, 2021).</a:t>
            </a:r>
            <a:endParaRPr sz="1500" dirty="0"/>
          </a:p>
          <a:p>
            <a:pPr marL="0" lvl="0" indent="0" algn="just" rtl="0">
              <a:spcBef>
                <a:spcPts val="1600"/>
              </a:spcBef>
              <a:spcAft>
                <a:spcPts val="1600"/>
              </a:spcAft>
              <a:buNone/>
            </a:pPr>
            <a:r>
              <a:rPr lang="en" sz="1500" dirty="0"/>
              <a:t>This presentation explores how business analytics can transform banking by identifying trends, </a:t>
            </a:r>
            <a:r>
              <a:rPr lang="en" sz="1500" dirty="0" err="1"/>
              <a:t>predicti</a:t>
            </a:r>
            <a:r>
              <a:rPr lang="en-GB" sz="1500" dirty="0"/>
              <a:t>ng</a:t>
            </a:r>
            <a:r>
              <a:rPr lang="en" sz="1500" dirty="0"/>
              <a:t> outcomes, and enhancing decision-making. It covers improving branch performance, marketing, and employee productivity while addressing ethical challenge</a:t>
            </a:r>
            <a:r>
              <a:rPr lang="en-GB" sz="1500" dirty="0"/>
              <a:t>s</a:t>
            </a:r>
            <a:r>
              <a:rPr lang="en" sz="1500" dirty="0"/>
              <a:t> to ensure </a:t>
            </a:r>
            <a:r>
              <a:rPr lang="en-GB" sz="1500" dirty="0"/>
              <a:t>the </a:t>
            </a:r>
            <a:r>
              <a:rPr lang="en" sz="1500" dirty="0"/>
              <a:t>responsible use of data analytics. Learn strategies for banking success in </a:t>
            </a:r>
            <a:r>
              <a:rPr lang="en-GB" sz="1500" dirty="0"/>
              <a:t>a </a:t>
            </a:r>
            <a:r>
              <a:rPr lang="en" sz="1500" dirty="0"/>
              <a:t>data-driven world.</a:t>
            </a:r>
            <a:endParaRPr sz="1500" dirty="0"/>
          </a:p>
        </p:txBody>
      </p:sp>
      <p:pic>
        <p:nvPicPr>
          <p:cNvPr id="7" name="Audio 6">
            <a:extLst>
              <a:ext uri="{FF2B5EF4-FFF2-40B4-BE49-F238E27FC236}">
                <a16:creationId xmlns:a16="http://schemas.microsoft.com/office/drawing/2014/main" id="{DC5C2255-1B07-C4BD-DBBF-5F99272251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949"/>
    </mc:Choice>
    <mc:Fallback xmlns="">
      <p:transition spd="slow" advTm="61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Key Performance Indicators (KPIs)</a:t>
            </a:r>
            <a:endParaRPr b="1"/>
          </a:p>
        </p:txBody>
      </p:sp>
      <p:sp>
        <p:nvSpPr>
          <p:cNvPr id="85" name="Google Shape;85;p16"/>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 sz="1500"/>
              <a:t>Net Interest Margin (NIM)(Joseph, 2024)</a:t>
            </a:r>
            <a:endParaRPr sz="1500"/>
          </a:p>
          <a:p>
            <a:pPr marL="457200" lvl="0" indent="-323850" algn="l" rtl="0">
              <a:spcBef>
                <a:spcPts val="1600"/>
              </a:spcBef>
              <a:spcAft>
                <a:spcPts val="0"/>
              </a:spcAft>
              <a:buSzPts val="1500"/>
              <a:buChar char="●"/>
            </a:pPr>
            <a:r>
              <a:rPr lang="en" sz="1500"/>
              <a:t>Customer Satisfaction Score (CSAT)(Stacey, 2020)</a:t>
            </a:r>
            <a:endParaRPr sz="1500"/>
          </a:p>
          <a:p>
            <a:pPr marL="457200" lvl="0" indent="-323850" algn="l" rtl="0">
              <a:spcBef>
                <a:spcPts val="1600"/>
              </a:spcBef>
              <a:spcAft>
                <a:spcPts val="1600"/>
              </a:spcAft>
              <a:buSzPts val="1500"/>
              <a:buChar char="●"/>
            </a:pPr>
            <a:r>
              <a:rPr lang="en" sz="1500"/>
              <a:t>Loan to Deposit Ratio (LDR)(</a:t>
            </a:r>
            <a:r>
              <a:rPr lang="en" sz="1500">
                <a:highlight>
                  <a:srgbClr val="FFFFFF"/>
                </a:highlight>
              </a:rPr>
              <a:t>Omar Mohammed Horani, Ali Khatibi et al, 2023</a:t>
            </a:r>
            <a:r>
              <a:rPr lang="en" sz="1500"/>
              <a:t>)</a:t>
            </a:r>
            <a:endParaRPr sz="1500"/>
          </a:p>
        </p:txBody>
      </p:sp>
      <p:sp>
        <p:nvSpPr>
          <p:cNvPr id="86" name="Google Shape;86;p16"/>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 sz="1500"/>
              <a:t>Non-Performing Loan Ratio (NPL)(Visible Alpha, 2024)</a:t>
            </a:r>
            <a:endParaRPr sz="1500"/>
          </a:p>
          <a:p>
            <a:pPr marL="457200" lvl="0" indent="-323850" algn="l" rtl="0">
              <a:spcBef>
                <a:spcPts val="1600"/>
              </a:spcBef>
              <a:spcAft>
                <a:spcPts val="0"/>
              </a:spcAft>
              <a:buSzPts val="1500"/>
              <a:buChar char="●"/>
            </a:pPr>
            <a:r>
              <a:rPr lang="en" sz="1500"/>
              <a:t>Cost-to-Income Ratio(Taxila Journal)</a:t>
            </a:r>
            <a:endParaRPr sz="1500"/>
          </a:p>
        </p:txBody>
      </p:sp>
      <p:pic>
        <p:nvPicPr>
          <p:cNvPr id="3" name="Audio 2">
            <a:extLst>
              <a:ext uri="{FF2B5EF4-FFF2-40B4-BE49-F238E27FC236}">
                <a16:creationId xmlns:a16="http://schemas.microsoft.com/office/drawing/2014/main" id="{7FEC2086-2339-C1A8-972C-22F1295874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4577"/>
    </mc:Choice>
    <mc:Fallback xmlns="">
      <p:transition spd="slow" advTm="204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Identifying Trends and Patterns</a:t>
            </a:r>
            <a:endParaRPr b="1"/>
          </a:p>
        </p:txBody>
      </p:sp>
      <p:sp>
        <p:nvSpPr>
          <p:cNvPr id="92" name="Google Shape;92;p17"/>
          <p:cNvSpPr txBox="1"/>
          <p:nvPr/>
        </p:nvSpPr>
        <p:spPr>
          <a:xfrm>
            <a:off x="3425975" y="1313400"/>
            <a:ext cx="5622600" cy="2507700"/>
          </a:xfrm>
          <a:prstGeom prst="rect">
            <a:avLst/>
          </a:prstGeom>
          <a:noFill/>
          <a:ln>
            <a:noFill/>
          </a:ln>
        </p:spPr>
        <p:txBody>
          <a:bodyPr spcFirstLastPara="1" wrap="square" lIns="91425" tIns="91425" rIns="91425" bIns="91425" anchor="t" anchorCtr="0">
            <a:noAutofit/>
          </a:bodyPr>
          <a:lstStyle/>
          <a:p>
            <a:pPr marL="457200" lvl="0" indent="-374650" algn="l" rtl="0">
              <a:lnSpc>
                <a:spcPct val="115000"/>
              </a:lnSpc>
              <a:spcBef>
                <a:spcPts val="1000"/>
              </a:spcBef>
              <a:spcAft>
                <a:spcPts val="0"/>
              </a:spcAft>
              <a:buClr>
                <a:schemeClr val="lt2"/>
              </a:buClr>
              <a:buSzPts val="2300"/>
              <a:buFont typeface="Roboto"/>
              <a:buChar char="●"/>
            </a:pPr>
            <a:r>
              <a:rPr lang="en" sz="2300">
                <a:solidFill>
                  <a:schemeClr val="lt2"/>
                </a:solidFill>
                <a:latin typeface="Roboto"/>
                <a:ea typeface="Roboto"/>
                <a:cs typeface="Roboto"/>
                <a:sym typeface="Roboto"/>
              </a:rPr>
              <a:t>Utilizing Data Mining Techniques</a:t>
            </a:r>
            <a:endParaRPr sz="2300">
              <a:solidFill>
                <a:schemeClr val="lt2"/>
              </a:solidFill>
              <a:latin typeface="Roboto"/>
              <a:ea typeface="Roboto"/>
              <a:cs typeface="Roboto"/>
              <a:sym typeface="Roboto"/>
            </a:endParaRPr>
          </a:p>
          <a:p>
            <a:pPr marL="457200" lvl="0" indent="-374650" algn="l" rtl="0">
              <a:lnSpc>
                <a:spcPct val="115000"/>
              </a:lnSpc>
              <a:spcBef>
                <a:spcPts val="1600"/>
              </a:spcBef>
              <a:spcAft>
                <a:spcPts val="0"/>
              </a:spcAft>
              <a:buClr>
                <a:schemeClr val="lt2"/>
              </a:buClr>
              <a:buSzPts val="2300"/>
              <a:buFont typeface="Roboto"/>
              <a:buChar char="●"/>
            </a:pPr>
            <a:r>
              <a:rPr lang="en" sz="2300">
                <a:solidFill>
                  <a:schemeClr val="lt2"/>
                </a:solidFill>
                <a:latin typeface="Roboto"/>
                <a:ea typeface="Roboto"/>
                <a:cs typeface="Roboto"/>
                <a:sym typeface="Roboto"/>
              </a:rPr>
              <a:t>Patterns in Customer Behaviour</a:t>
            </a:r>
            <a:endParaRPr sz="2300">
              <a:solidFill>
                <a:schemeClr val="lt2"/>
              </a:solidFill>
              <a:latin typeface="Roboto"/>
              <a:ea typeface="Roboto"/>
              <a:cs typeface="Roboto"/>
              <a:sym typeface="Roboto"/>
            </a:endParaRPr>
          </a:p>
          <a:p>
            <a:pPr marL="457200" lvl="0" indent="-374650" algn="l" rtl="0">
              <a:lnSpc>
                <a:spcPct val="115000"/>
              </a:lnSpc>
              <a:spcBef>
                <a:spcPts val="1000"/>
              </a:spcBef>
              <a:spcAft>
                <a:spcPts val="0"/>
              </a:spcAft>
              <a:buClr>
                <a:schemeClr val="lt2"/>
              </a:buClr>
              <a:buSzPts val="2300"/>
              <a:buFont typeface="Roboto"/>
              <a:buChar char="●"/>
            </a:pPr>
            <a:r>
              <a:rPr lang="en" sz="2300">
                <a:solidFill>
                  <a:schemeClr val="lt2"/>
                </a:solidFill>
                <a:latin typeface="Roboto"/>
                <a:ea typeface="Roboto"/>
                <a:cs typeface="Roboto"/>
                <a:sym typeface="Roboto"/>
              </a:rPr>
              <a:t>Transaction Volumes</a:t>
            </a:r>
            <a:endParaRPr sz="2300">
              <a:solidFill>
                <a:schemeClr val="lt2"/>
              </a:solidFill>
              <a:latin typeface="Roboto"/>
              <a:ea typeface="Roboto"/>
              <a:cs typeface="Roboto"/>
              <a:sym typeface="Roboto"/>
            </a:endParaRPr>
          </a:p>
          <a:p>
            <a:pPr marL="457200" lvl="0" indent="-374650" algn="l" rtl="0">
              <a:lnSpc>
                <a:spcPct val="115000"/>
              </a:lnSpc>
              <a:spcBef>
                <a:spcPts val="1000"/>
              </a:spcBef>
              <a:spcAft>
                <a:spcPts val="0"/>
              </a:spcAft>
              <a:buClr>
                <a:schemeClr val="lt2"/>
              </a:buClr>
              <a:buSzPts val="2300"/>
              <a:buFont typeface="Roboto"/>
              <a:buChar char="●"/>
            </a:pPr>
            <a:r>
              <a:rPr lang="en" sz="2300">
                <a:solidFill>
                  <a:schemeClr val="lt2"/>
                </a:solidFill>
                <a:latin typeface="Roboto"/>
                <a:ea typeface="Roboto"/>
                <a:cs typeface="Roboto"/>
                <a:sym typeface="Roboto"/>
              </a:rPr>
              <a:t>Account Activities (Jason, 2021)</a:t>
            </a:r>
            <a:endParaRPr sz="2300">
              <a:solidFill>
                <a:schemeClr val="lt2"/>
              </a:solidFill>
              <a:latin typeface="Roboto"/>
              <a:ea typeface="Roboto"/>
              <a:cs typeface="Roboto"/>
              <a:sym typeface="Roboto"/>
            </a:endParaRPr>
          </a:p>
          <a:p>
            <a:pPr marL="0" lvl="0" indent="0" algn="l" rtl="0">
              <a:lnSpc>
                <a:spcPct val="115000"/>
              </a:lnSpc>
              <a:spcBef>
                <a:spcPts val="1600"/>
              </a:spcBef>
              <a:spcAft>
                <a:spcPts val="0"/>
              </a:spcAft>
              <a:buNone/>
            </a:pPr>
            <a:endParaRPr sz="1700">
              <a:solidFill>
                <a:schemeClr val="lt2"/>
              </a:solidFill>
              <a:latin typeface="Roboto"/>
              <a:ea typeface="Roboto"/>
              <a:cs typeface="Roboto"/>
              <a:sym typeface="Roboto"/>
            </a:endParaRPr>
          </a:p>
          <a:p>
            <a:pPr marL="0" lvl="0" indent="0" algn="l" rtl="0">
              <a:spcBef>
                <a:spcPts val="1600"/>
              </a:spcBef>
              <a:spcAft>
                <a:spcPts val="0"/>
              </a:spcAft>
              <a:buNone/>
            </a:pPr>
            <a:endParaRPr sz="2400">
              <a:solidFill>
                <a:schemeClr val="lt2"/>
              </a:solidFill>
              <a:latin typeface="Roboto"/>
              <a:ea typeface="Roboto"/>
              <a:cs typeface="Roboto"/>
              <a:sym typeface="Roboto"/>
            </a:endParaRPr>
          </a:p>
        </p:txBody>
      </p:sp>
      <p:sp>
        <p:nvSpPr>
          <p:cNvPr id="93" name="Google Shape;93;p17"/>
          <p:cNvSpPr txBox="1">
            <a:spLocks noGrp="1"/>
          </p:cNvSpPr>
          <p:nvPr>
            <p:ph type="body" idx="1"/>
          </p:nvPr>
        </p:nvSpPr>
        <p:spPr>
          <a:xfrm>
            <a:off x="226075" y="1465800"/>
            <a:ext cx="29649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By combining these data mining techniques, banks can make data-driven decisions to enhance customer satisfaction, optimization operations, and improve overall performance</a:t>
            </a:r>
            <a:endParaRPr sz="1800"/>
          </a:p>
        </p:txBody>
      </p:sp>
      <p:pic>
        <p:nvPicPr>
          <p:cNvPr id="18" name="Audio 17">
            <a:extLst>
              <a:ext uri="{FF2B5EF4-FFF2-40B4-BE49-F238E27FC236}">
                <a16:creationId xmlns:a16="http://schemas.microsoft.com/office/drawing/2014/main" id="{CB0B47EA-1B5D-DA6E-0594-5B056E9D42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9237"/>
    </mc:Choice>
    <mc:Fallback xmlns="">
      <p:transition spd="slow" advTm="129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Visualization Techniques</a:t>
            </a:r>
            <a:endParaRPr b="1"/>
          </a:p>
        </p:txBody>
      </p:sp>
      <p:sp>
        <p:nvSpPr>
          <p:cNvPr id="99" name="Google Shape;99;p18"/>
          <p:cNvSpPr txBox="1"/>
          <p:nvPr/>
        </p:nvSpPr>
        <p:spPr>
          <a:xfrm>
            <a:off x="3425975" y="578525"/>
            <a:ext cx="5622600" cy="405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lt2"/>
                </a:solidFill>
                <a:latin typeface="Roboto"/>
                <a:ea typeface="Roboto"/>
                <a:cs typeface="Roboto"/>
                <a:sym typeface="Roboto"/>
              </a:rPr>
              <a:t>Net Interest Margins</a:t>
            </a:r>
            <a:r>
              <a:rPr lang="en" sz="1600" dirty="0">
                <a:solidFill>
                  <a:schemeClr val="lt2"/>
                </a:solidFill>
                <a:latin typeface="Roboto"/>
                <a:ea typeface="Roboto"/>
                <a:cs typeface="Roboto"/>
                <a:sym typeface="Roboto"/>
              </a:rPr>
              <a:t> can be represented with line charts to track changes over time and highlight trends and patterns, making it easy to compare across different periods (Svetlana, 2014).</a:t>
            </a: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a:p>
            <a:pPr marL="0" lvl="0" indent="0" algn="l" rtl="0">
              <a:spcBef>
                <a:spcPts val="0"/>
              </a:spcBef>
              <a:spcAft>
                <a:spcPts val="0"/>
              </a:spcAft>
              <a:buNone/>
            </a:pPr>
            <a:r>
              <a:rPr lang="en" sz="1600" b="1" dirty="0">
                <a:solidFill>
                  <a:schemeClr val="lt2"/>
                </a:solidFill>
                <a:latin typeface="Roboto"/>
                <a:ea typeface="Roboto"/>
                <a:cs typeface="Roboto"/>
                <a:sym typeface="Roboto"/>
              </a:rPr>
              <a:t>Customer Satisfaction Score (CSAT)</a:t>
            </a:r>
            <a:r>
              <a:rPr lang="en" sz="1600" dirty="0">
                <a:solidFill>
                  <a:schemeClr val="lt2"/>
                </a:solidFill>
                <a:latin typeface="Roboto"/>
                <a:ea typeface="Roboto"/>
                <a:cs typeface="Roboto"/>
                <a:sym typeface="Roboto"/>
              </a:rPr>
              <a:t> can be represented visually with bar charts to compare satisfaction scores across different branches, products, or periods. Pie charts can show the proportion of satisfied vs. unsatisfied customers for a quick snapshot (Alex, 2023).</a:t>
            </a: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a:p>
            <a:pPr marL="0" lvl="0" indent="0" algn="l" rtl="0">
              <a:spcBef>
                <a:spcPts val="0"/>
              </a:spcBef>
              <a:spcAft>
                <a:spcPts val="0"/>
              </a:spcAft>
              <a:buNone/>
            </a:pPr>
            <a:r>
              <a:rPr lang="en" sz="1600" b="1" dirty="0">
                <a:solidFill>
                  <a:schemeClr val="lt2"/>
                </a:solidFill>
                <a:latin typeface="Roboto"/>
                <a:ea typeface="Roboto"/>
                <a:cs typeface="Roboto"/>
                <a:sym typeface="Roboto"/>
              </a:rPr>
              <a:t>Loan-to-Deposit Ratio(LDR)</a:t>
            </a:r>
            <a:r>
              <a:rPr lang="en" sz="1600" dirty="0">
                <a:solidFill>
                  <a:schemeClr val="lt2"/>
                </a:solidFill>
                <a:latin typeface="Roboto"/>
                <a:ea typeface="Roboto"/>
                <a:cs typeface="Roboto"/>
                <a:sym typeface="Roboto"/>
              </a:rPr>
              <a:t> can be represented with Gauge charts to provide a visual representation of the ratio, indicating if it falls within desired range. Bar Charts is used to compare LDRs across different branches.</a:t>
            </a: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a:p>
            <a:pPr marL="0" lvl="0" indent="0" algn="l" rtl="0">
              <a:spcBef>
                <a:spcPts val="0"/>
              </a:spcBef>
              <a:spcAft>
                <a:spcPts val="0"/>
              </a:spcAft>
              <a:buNone/>
            </a:pPr>
            <a:endParaRPr sz="1600" dirty="0">
              <a:solidFill>
                <a:schemeClr val="lt2"/>
              </a:solidFill>
              <a:latin typeface="Roboto"/>
              <a:ea typeface="Roboto"/>
              <a:cs typeface="Roboto"/>
              <a:sym typeface="Roboto"/>
            </a:endParaRPr>
          </a:p>
        </p:txBody>
      </p:sp>
      <p:sp>
        <p:nvSpPr>
          <p:cNvPr id="100" name="Google Shape;100;p18"/>
          <p:cNvSpPr txBox="1">
            <a:spLocks noGrp="1"/>
          </p:cNvSpPr>
          <p:nvPr>
            <p:ph type="body" idx="1"/>
          </p:nvPr>
        </p:nvSpPr>
        <p:spPr>
          <a:xfrm>
            <a:off x="226075" y="1465800"/>
            <a:ext cx="2964900" cy="3163500"/>
          </a:xfrm>
          <a:prstGeom prst="rect">
            <a:avLst/>
          </a:prstGeom>
        </p:spPr>
        <p:txBody>
          <a:bodyPr spcFirstLastPara="1" wrap="square" lIns="91425" tIns="91425" rIns="91425" bIns="91425" anchor="t" anchorCtr="0">
            <a:noAutofit/>
          </a:bodyPr>
          <a:lstStyle/>
          <a:p>
            <a:pPr marL="457200" lvl="0" indent="-342900" algn="l" rtl="0">
              <a:spcBef>
                <a:spcPts val="1000"/>
              </a:spcBef>
              <a:spcAft>
                <a:spcPts val="0"/>
              </a:spcAft>
              <a:buSzPts val="1800"/>
              <a:buChar char="●"/>
            </a:pPr>
            <a:r>
              <a:rPr lang="en" sz="1800"/>
              <a:t>Line Charts</a:t>
            </a:r>
            <a:endParaRPr sz="1800"/>
          </a:p>
          <a:p>
            <a:pPr marL="457200" lvl="0" indent="-342900" algn="l" rtl="0">
              <a:spcBef>
                <a:spcPts val="1600"/>
              </a:spcBef>
              <a:spcAft>
                <a:spcPts val="0"/>
              </a:spcAft>
              <a:buSzPts val="1800"/>
              <a:buChar char="●"/>
            </a:pPr>
            <a:r>
              <a:rPr lang="en" sz="1800"/>
              <a:t>Bar Graphs</a:t>
            </a:r>
            <a:endParaRPr sz="1800"/>
          </a:p>
          <a:p>
            <a:pPr marL="457200" lvl="0" indent="-342900" algn="l" rtl="0">
              <a:spcBef>
                <a:spcPts val="1000"/>
              </a:spcBef>
              <a:spcAft>
                <a:spcPts val="0"/>
              </a:spcAft>
              <a:buSzPts val="1800"/>
              <a:buChar char="●"/>
            </a:pPr>
            <a:r>
              <a:rPr lang="en" sz="1800"/>
              <a:t>Heatmaps</a:t>
            </a:r>
            <a:endParaRPr sz="1800"/>
          </a:p>
          <a:p>
            <a:pPr marL="457200" lvl="0" indent="-342900" algn="l" rtl="0">
              <a:spcBef>
                <a:spcPts val="1000"/>
              </a:spcBef>
              <a:spcAft>
                <a:spcPts val="0"/>
              </a:spcAft>
              <a:buSzPts val="1800"/>
              <a:buChar char="●"/>
            </a:pPr>
            <a:r>
              <a:rPr lang="en" sz="1800"/>
              <a:t>Gauge charts</a:t>
            </a:r>
            <a:endParaRPr sz="1800"/>
          </a:p>
          <a:p>
            <a:pPr marL="457200" lvl="0" indent="-342900" algn="l" rtl="0">
              <a:spcBef>
                <a:spcPts val="1000"/>
              </a:spcBef>
              <a:spcAft>
                <a:spcPts val="1600"/>
              </a:spcAft>
              <a:buSzPts val="1800"/>
              <a:buChar char="●"/>
            </a:pPr>
            <a:r>
              <a:rPr lang="en" sz="1800"/>
              <a:t>Areal Charts</a:t>
            </a:r>
            <a:endParaRPr sz="1800"/>
          </a:p>
        </p:txBody>
      </p:sp>
      <p:pic>
        <p:nvPicPr>
          <p:cNvPr id="3" name="Audio 2">
            <a:extLst>
              <a:ext uri="{FF2B5EF4-FFF2-40B4-BE49-F238E27FC236}">
                <a16:creationId xmlns:a16="http://schemas.microsoft.com/office/drawing/2014/main" id="{99260CFB-35EA-1856-217F-3EAD24A237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1504"/>
    </mc:Choice>
    <mc:Fallback xmlns="">
      <p:transition spd="slow" advTm="101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body" idx="1"/>
          </p:nvPr>
        </p:nvSpPr>
        <p:spPr>
          <a:xfrm>
            <a:off x="460950" y="763950"/>
            <a:ext cx="8222100" cy="361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700" b="1" dirty="0"/>
              <a:t>Non-</a:t>
            </a:r>
            <a:r>
              <a:rPr lang="en-GB" sz="1700" b="1" dirty="0"/>
              <a:t>performing L</a:t>
            </a:r>
            <a:r>
              <a:rPr lang="en" sz="1700" b="1" dirty="0" err="1"/>
              <a:t>oan</a:t>
            </a:r>
            <a:r>
              <a:rPr lang="en" sz="1700" b="1" dirty="0"/>
              <a:t> Ratio</a:t>
            </a:r>
            <a:r>
              <a:rPr lang="en" sz="1700" dirty="0"/>
              <a:t> can be represented with a Stacked Bar Chart to compare the ratio of non-performing loans to total loans across different branches or periods. Heat Maps show the intensity of non-performing loans across various branches, highlighting areas of concern.</a:t>
            </a:r>
            <a:endParaRPr sz="1700" dirty="0"/>
          </a:p>
          <a:p>
            <a:pPr marL="0" lvl="0" indent="0" algn="just" rtl="0">
              <a:spcBef>
                <a:spcPts val="1600"/>
              </a:spcBef>
              <a:spcAft>
                <a:spcPts val="0"/>
              </a:spcAft>
              <a:buNone/>
            </a:pPr>
            <a:r>
              <a:rPr lang="en" sz="1700" b="1" dirty="0"/>
              <a:t>Cost-to-Income Ratio</a:t>
            </a:r>
            <a:r>
              <a:rPr lang="en" sz="1700" dirty="0"/>
              <a:t> can be shown with a line graph to track </a:t>
            </a:r>
            <a:r>
              <a:rPr lang="en-GB" sz="1700" dirty="0"/>
              <a:t>the </a:t>
            </a:r>
            <a:r>
              <a:rPr lang="en" sz="1700" dirty="0"/>
              <a:t>efficiency of a bank’s operations over time by showing the ratio’s trend. Area charts display the cost-to-income ratio to highlight changes and trends over time, providing a clear view of operational efficiency.</a:t>
            </a:r>
            <a:endParaRPr sz="1700" dirty="0"/>
          </a:p>
          <a:p>
            <a:pPr marL="0" lvl="0" indent="0" algn="just" rtl="0">
              <a:spcBef>
                <a:spcPts val="1600"/>
              </a:spcBef>
              <a:spcAft>
                <a:spcPts val="0"/>
              </a:spcAft>
              <a:buNone/>
            </a:pPr>
            <a:r>
              <a:rPr lang="en" sz="1700" i="1" dirty="0"/>
              <a:t>BI tools such as Tableau or Power BI can be used to perform data visualization tasks.</a:t>
            </a:r>
            <a:endParaRPr sz="1700" i="1" dirty="0"/>
          </a:p>
          <a:p>
            <a:pPr marL="0" lvl="0" indent="0" algn="just" rtl="0">
              <a:spcBef>
                <a:spcPts val="1600"/>
              </a:spcBef>
              <a:spcAft>
                <a:spcPts val="1600"/>
              </a:spcAft>
              <a:buNone/>
            </a:pPr>
            <a:endParaRPr sz="1700" dirty="0"/>
          </a:p>
        </p:txBody>
      </p:sp>
      <p:pic>
        <p:nvPicPr>
          <p:cNvPr id="3" name="Audio 2">
            <a:extLst>
              <a:ext uri="{FF2B5EF4-FFF2-40B4-BE49-F238E27FC236}">
                <a16:creationId xmlns:a16="http://schemas.microsoft.com/office/drawing/2014/main" id="{BC7CD98A-198E-BE83-DC63-5A6FA2F05A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239"/>
    </mc:Choice>
    <mc:Fallback xmlns="">
      <p:transition spd="slow" advTm="552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Collecting and Analyzing Customer Feedback</a:t>
            </a:r>
            <a:endParaRPr b="1"/>
          </a:p>
        </p:txBody>
      </p:sp>
      <p:sp>
        <p:nvSpPr>
          <p:cNvPr id="111" name="Google Shape;111;p20"/>
          <p:cNvSpPr txBox="1"/>
          <p:nvPr/>
        </p:nvSpPr>
        <p:spPr>
          <a:xfrm>
            <a:off x="379650" y="1835025"/>
            <a:ext cx="8560500" cy="3191100"/>
          </a:xfrm>
          <a:prstGeom prst="rect">
            <a:avLst/>
          </a:prstGeom>
          <a:noFill/>
          <a:ln>
            <a:noFill/>
          </a:ln>
        </p:spPr>
        <p:txBody>
          <a:bodyPr spcFirstLastPara="1" wrap="square" lIns="91425" tIns="91425" rIns="91425" bIns="91425" anchor="t" anchorCtr="0">
            <a:noAutofit/>
          </a:bodyPr>
          <a:lstStyle/>
          <a:p>
            <a:pPr marL="457200" lvl="0" indent="-355600" algn="l" rtl="0">
              <a:spcBef>
                <a:spcPts val="1000"/>
              </a:spcBef>
              <a:spcAft>
                <a:spcPts val="0"/>
              </a:spcAft>
              <a:buClr>
                <a:schemeClr val="lt2"/>
              </a:buClr>
              <a:buSzPts val="2000"/>
              <a:buFont typeface="Roboto"/>
              <a:buChar char="●"/>
            </a:pPr>
            <a:r>
              <a:rPr lang="en" sz="2000">
                <a:solidFill>
                  <a:schemeClr val="lt2"/>
                </a:solidFill>
                <a:latin typeface="Roboto"/>
                <a:ea typeface="Roboto"/>
                <a:cs typeface="Roboto"/>
                <a:sym typeface="Roboto"/>
              </a:rPr>
              <a:t>Survey and Questionnaires (Process.st, nd).</a:t>
            </a:r>
            <a:endParaRPr sz="2000">
              <a:solidFill>
                <a:schemeClr val="lt2"/>
              </a:solidFill>
              <a:latin typeface="Roboto"/>
              <a:ea typeface="Roboto"/>
              <a:cs typeface="Roboto"/>
              <a:sym typeface="Roboto"/>
            </a:endParaRPr>
          </a:p>
          <a:p>
            <a:pPr marL="457200" lvl="0" indent="-355600" algn="l" rtl="0">
              <a:spcBef>
                <a:spcPts val="1000"/>
              </a:spcBef>
              <a:spcAft>
                <a:spcPts val="0"/>
              </a:spcAft>
              <a:buClr>
                <a:schemeClr val="lt2"/>
              </a:buClr>
              <a:buSzPts val="2000"/>
              <a:buFont typeface="Roboto"/>
              <a:buChar char="●"/>
            </a:pPr>
            <a:r>
              <a:rPr lang="en" sz="2000">
                <a:solidFill>
                  <a:schemeClr val="lt2"/>
                </a:solidFill>
                <a:latin typeface="Roboto"/>
                <a:ea typeface="Roboto"/>
                <a:cs typeface="Roboto"/>
                <a:sym typeface="Roboto"/>
              </a:rPr>
              <a:t>Net Promoter Score (NPS) (Jrni, 2020).</a:t>
            </a:r>
            <a:endParaRPr sz="2000">
              <a:solidFill>
                <a:schemeClr val="lt2"/>
              </a:solidFill>
              <a:latin typeface="Roboto"/>
              <a:ea typeface="Roboto"/>
              <a:cs typeface="Roboto"/>
              <a:sym typeface="Roboto"/>
            </a:endParaRPr>
          </a:p>
          <a:p>
            <a:pPr marL="457200" lvl="0" indent="-355600" algn="l" rtl="0">
              <a:spcBef>
                <a:spcPts val="1000"/>
              </a:spcBef>
              <a:spcAft>
                <a:spcPts val="0"/>
              </a:spcAft>
              <a:buClr>
                <a:schemeClr val="lt2"/>
              </a:buClr>
              <a:buSzPts val="2000"/>
              <a:buFont typeface="Roboto"/>
              <a:buChar char="●"/>
            </a:pPr>
            <a:r>
              <a:rPr lang="en" sz="2000">
                <a:solidFill>
                  <a:schemeClr val="lt2"/>
                </a:solidFill>
                <a:latin typeface="Roboto"/>
                <a:ea typeface="Roboto"/>
                <a:cs typeface="Roboto"/>
                <a:sym typeface="Roboto"/>
              </a:rPr>
              <a:t>Customer Interviews and Focus Groups (</a:t>
            </a:r>
            <a:r>
              <a:rPr lang="en" sz="2000">
                <a:solidFill>
                  <a:schemeClr val="lt2"/>
                </a:solidFill>
                <a:highlight>
                  <a:srgbClr val="FFFFFF"/>
                </a:highlight>
                <a:latin typeface="Roboto"/>
                <a:ea typeface="Roboto"/>
                <a:cs typeface="Roboto"/>
                <a:sym typeface="Roboto"/>
              </a:rPr>
              <a:t>Rafał, 2024</a:t>
            </a:r>
            <a:r>
              <a:rPr lang="en" sz="2000">
                <a:solidFill>
                  <a:schemeClr val="lt2"/>
                </a:solidFill>
                <a:latin typeface="Roboto"/>
                <a:ea typeface="Roboto"/>
                <a:cs typeface="Roboto"/>
                <a:sym typeface="Roboto"/>
              </a:rPr>
              <a:t>).</a:t>
            </a:r>
            <a:endParaRPr sz="2000">
              <a:solidFill>
                <a:schemeClr val="lt2"/>
              </a:solidFill>
              <a:latin typeface="Roboto"/>
              <a:ea typeface="Roboto"/>
              <a:cs typeface="Roboto"/>
              <a:sym typeface="Roboto"/>
            </a:endParaRPr>
          </a:p>
          <a:p>
            <a:pPr marL="457200" lvl="0" indent="-355600" algn="l" rtl="0">
              <a:spcBef>
                <a:spcPts val="1000"/>
              </a:spcBef>
              <a:spcAft>
                <a:spcPts val="0"/>
              </a:spcAft>
              <a:buClr>
                <a:schemeClr val="lt2"/>
              </a:buClr>
              <a:buSzPts val="2000"/>
              <a:buFont typeface="Roboto"/>
              <a:buChar char="●"/>
            </a:pPr>
            <a:r>
              <a:rPr lang="en" sz="2000">
                <a:solidFill>
                  <a:schemeClr val="lt2"/>
                </a:solidFill>
                <a:latin typeface="Roboto"/>
                <a:ea typeface="Roboto"/>
                <a:cs typeface="Roboto"/>
                <a:sym typeface="Roboto"/>
              </a:rPr>
              <a:t>Social Media Monitoring (Process.st, nd).</a:t>
            </a:r>
            <a:endParaRPr sz="2000">
              <a:solidFill>
                <a:schemeClr val="lt2"/>
              </a:solidFill>
              <a:latin typeface="Roboto"/>
              <a:ea typeface="Roboto"/>
              <a:cs typeface="Roboto"/>
              <a:sym typeface="Roboto"/>
            </a:endParaRPr>
          </a:p>
          <a:p>
            <a:pPr marL="457200" lvl="0" indent="-355600" algn="l" rtl="0">
              <a:spcBef>
                <a:spcPts val="1000"/>
              </a:spcBef>
              <a:spcAft>
                <a:spcPts val="0"/>
              </a:spcAft>
              <a:buClr>
                <a:schemeClr val="lt2"/>
              </a:buClr>
              <a:buSzPts val="2000"/>
              <a:buFont typeface="Roboto"/>
              <a:buChar char="●"/>
            </a:pPr>
            <a:r>
              <a:rPr lang="en" sz="2000">
                <a:solidFill>
                  <a:schemeClr val="lt2"/>
                </a:solidFill>
                <a:latin typeface="Roboto"/>
                <a:ea typeface="Roboto"/>
                <a:cs typeface="Roboto"/>
                <a:sym typeface="Roboto"/>
              </a:rPr>
              <a:t>Feedback Forms and Suggestion Boxes (Jrni, 2020).</a:t>
            </a:r>
            <a:endParaRPr sz="2000">
              <a:solidFill>
                <a:schemeClr val="lt2"/>
              </a:solidFill>
              <a:latin typeface="Roboto"/>
              <a:ea typeface="Roboto"/>
              <a:cs typeface="Roboto"/>
              <a:sym typeface="Roboto"/>
            </a:endParaRPr>
          </a:p>
          <a:p>
            <a:pPr marL="0" lvl="0" indent="0" algn="l" rtl="0">
              <a:spcBef>
                <a:spcPts val="0"/>
              </a:spcBef>
              <a:spcAft>
                <a:spcPts val="0"/>
              </a:spcAft>
              <a:buNone/>
            </a:pPr>
            <a:endParaRPr sz="2000">
              <a:solidFill>
                <a:schemeClr val="lt2"/>
              </a:solidFill>
              <a:latin typeface="Roboto"/>
              <a:ea typeface="Roboto"/>
              <a:cs typeface="Roboto"/>
              <a:sym typeface="Roboto"/>
            </a:endParaRPr>
          </a:p>
        </p:txBody>
      </p:sp>
      <p:pic>
        <p:nvPicPr>
          <p:cNvPr id="4" name="Audio 3">
            <a:extLst>
              <a:ext uri="{FF2B5EF4-FFF2-40B4-BE49-F238E27FC236}">
                <a16:creationId xmlns:a16="http://schemas.microsoft.com/office/drawing/2014/main" id="{446D9787-4AAA-E15D-9019-64474686DF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6183"/>
    </mc:Choice>
    <mc:Fallback xmlns="">
      <p:transition spd="slow" advTm="76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Predictive Analytics</a:t>
            </a:r>
            <a:endParaRPr b="1"/>
          </a:p>
        </p:txBody>
      </p:sp>
      <p:sp>
        <p:nvSpPr>
          <p:cNvPr id="117" name="Google Shape;117;p21"/>
          <p:cNvSpPr txBox="1">
            <a:spLocks noGrp="1"/>
          </p:cNvSpPr>
          <p:nvPr>
            <p:ph type="body" idx="1"/>
          </p:nvPr>
        </p:nvSpPr>
        <p:spPr>
          <a:xfrm>
            <a:off x="471900" y="1919075"/>
            <a:ext cx="8222100" cy="28491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SzPts val="2000"/>
              <a:buChar char="●"/>
            </a:pPr>
            <a:r>
              <a:rPr lang="en" sz="2000"/>
              <a:t>Customer Behavior Analysis (Cameron, 2023).</a:t>
            </a:r>
            <a:endParaRPr sz="2000"/>
          </a:p>
          <a:p>
            <a:pPr marL="457200" lvl="0" indent="-355600" algn="l" rtl="0">
              <a:spcBef>
                <a:spcPts val="1600"/>
              </a:spcBef>
              <a:spcAft>
                <a:spcPts val="0"/>
              </a:spcAft>
              <a:buSzPts val="2000"/>
              <a:buChar char="●"/>
            </a:pPr>
            <a:r>
              <a:rPr lang="en" sz="2000"/>
              <a:t>Market Trends Forecasting (Cameron, 2023).</a:t>
            </a:r>
            <a:endParaRPr sz="2000"/>
          </a:p>
          <a:p>
            <a:pPr marL="457200" lvl="0" indent="-355600" algn="l" rtl="0">
              <a:spcBef>
                <a:spcPts val="1000"/>
              </a:spcBef>
              <a:spcAft>
                <a:spcPts val="0"/>
              </a:spcAft>
              <a:buSzPts val="2000"/>
              <a:buChar char="●"/>
            </a:pPr>
            <a:r>
              <a:rPr lang="en" sz="2000"/>
              <a:t>Operational Efficiency (Liker, Ayfer, 2022).</a:t>
            </a:r>
            <a:endParaRPr sz="2000"/>
          </a:p>
          <a:p>
            <a:pPr marL="457200" lvl="0" indent="-355600" algn="l" rtl="0">
              <a:spcBef>
                <a:spcPts val="1000"/>
              </a:spcBef>
              <a:spcAft>
                <a:spcPts val="1600"/>
              </a:spcAft>
              <a:buSzPts val="2000"/>
              <a:buChar char="●"/>
            </a:pPr>
            <a:r>
              <a:rPr lang="en" sz="2000"/>
              <a:t>Customer Segmentation (Tina, 2022)</a:t>
            </a:r>
            <a:endParaRPr sz="2000"/>
          </a:p>
        </p:txBody>
      </p:sp>
      <p:pic>
        <p:nvPicPr>
          <p:cNvPr id="3" name="Audio 2">
            <a:extLst>
              <a:ext uri="{FF2B5EF4-FFF2-40B4-BE49-F238E27FC236}">
                <a16:creationId xmlns:a16="http://schemas.microsoft.com/office/drawing/2014/main" id="{CAAB70E0-F090-88BE-7C7D-0C3E134C2B7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884"/>
    </mc:Choice>
    <mc:Fallback xmlns="">
      <p:transition spd="slow" advTm="88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4075</Words>
  <Application>Microsoft Macintosh PowerPoint</Application>
  <PresentationFormat>On-screen Show (16:9)</PresentationFormat>
  <Paragraphs>248</Paragraphs>
  <Slides>21</Slides>
  <Notes>21</Notes>
  <HiddenSlides>0</HiddenSlides>
  <MMClips>21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Roboto</vt:lpstr>
      <vt:lpstr>Arial</vt:lpstr>
      <vt:lpstr>Material</vt:lpstr>
      <vt:lpstr>Final Project: Sterling Bank Nigeria PLC Branches Assessment</vt:lpstr>
      <vt:lpstr>Introduction</vt:lpstr>
      <vt:lpstr>PowerPoint Presentation</vt:lpstr>
      <vt:lpstr>Key Performance Indicators (KPIs)</vt:lpstr>
      <vt:lpstr>Identifying Trends and Patterns</vt:lpstr>
      <vt:lpstr>Data Visualization Techniques</vt:lpstr>
      <vt:lpstr>PowerPoint Presentation</vt:lpstr>
      <vt:lpstr>Collecting and Analyzing Customer Feedback</vt:lpstr>
      <vt:lpstr>Predictive Analytics</vt:lpstr>
      <vt:lpstr>Analyzing Operations Efficiency</vt:lpstr>
      <vt:lpstr>Employee Performance Optimization</vt:lpstr>
      <vt:lpstr>Optimizing Performance With Analytics</vt:lpstr>
      <vt:lpstr>Assessing Marketing Impact</vt:lpstr>
      <vt:lpstr>Risk Challenges and Ethics</vt:lpstr>
      <vt:lpstr>Ensuring Data Accuracy</vt:lpstr>
      <vt:lpstr>Conclusion</vt:lpstr>
      <vt:lpstr>THANK YOU!</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Chukwudi Emmanuel Ekweani</cp:lastModifiedBy>
  <cp:revision>2</cp:revision>
  <dcterms:modified xsi:type="dcterms:W3CDTF">2024-05-19T18:55:00Z</dcterms:modified>
</cp:coreProperties>
</file>